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sldIdLst>
    <p:sldId id="2147468851" r:id="rId5"/>
    <p:sldId id="2147469957" r:id="rId6"/>
    <p:sldId id="2147469958" r:id="rId7"/>
    <p:sldId id="2147470871" r:id="rId8"/>
    <p:sldId id="2147469959" r:id="rId9"/>
    <p:sldId id="2147470868" r:id="rId10"/>
    <p:sldId id="2147470869" r:id="rId11"/>
    <p:sldId id="2147470870" r:id="rId12"/>
    <p:sldId id="2147469960" r:id="rId13"/>
    <p:sldId id="2147469961" r:id="rId14"/>
    <p:sldId id="21474699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2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DD104-6913-4BA5-A94C-C86A6D2C9AF8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BBD7C-C53B-4082-AE84-0DC4B943BA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97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8BBD7C-C53B-4082-AE84-0DC4B943BA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65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390DF-BB29-493C-8DD2-5979FEE9A3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CDFA27-A306-4D82-B30C-922763D9A8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8843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Name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0411889-FA7D-47D4-BE85-6A2D6B055B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0386" y="6356350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372B341-26BA-457A-8D08-FBEF9D8E49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7040614-2A25-4D9E-AB85-257DEAD2B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37290BB-BED2-4D02-945F-F510C7EB9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87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65000"/>
                  </a:schemeClr>
                </a:solidFill>
                <a:latin typeface="Roboto"/>
              </a:rPr>
              <a:t>© </a:t>
            </a:r>
            <a:r>
              <a:rPr lang="en-US" altLang="zh-CN">
                <a:solidFill>
                  <a:schemeClr val="tx1">
                    <a:lumMod val="65000"/>
                  </a:schemeClr>
                </a:solidFill>
              </a:rPr>
              <a:t>Microsoft Confidential 2021</a:t>
            </a:r>
            <a:endParaRPr lang="en-US">
              <a:solidFill>
                <a:schemeClr val="tx1">
                  <a:lumMod val="65000"/>
                </a:schemeClr>
              </a:solidFill>
              <a:ea typeface="Segoe Pro" charset="0"/>
              <a:cs typeface="Segoe UI Regular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89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EDA42-988F-4C77-B6F2-0D80A75393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53" y="724103"/>
            <a:ext cx="6420128" cy="607608"/>
          </a:xfrm>
        </p:spPr>
        <p:txBody>
          <a:bodyPr lIns="0">
            <a:normAutofit/>
          </a:bodyPr>
          <a:lstStyle>
            <a:lvl1pPr>
              <a:defRPr sz="2800"/>
            </a:lvl1pPr>
          </a:lstStyle>
          <a:p>
            <a:r>
              <a:rPr lang="en-US"/>
              <a:t>Layout option: Two Column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ECE51-395C-4FD6-B3A5-02123D198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54" y="3056182"/>
            <a:ext cx="3696414" cy="302577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63D402-9855-4001-B499-44CC17392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0386" y="6356350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372B341-26BA-457A-8D08-FBEF9D8E49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73DD3C-AA56-4A68-A263-C4B9243A2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721BBE8-4AC2-40E2-A473-BC02C8B07F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87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65000"/>
                  </a:schemeClr>
                </a:solidFill>
                <a:latin typeface="Roboto"/>
              </a:rPr>
              <a:t>© </a:t>
            </a:r>
            <a:r>
              <a:rPr lang="en-US" altLang="zh-CN">
                <a:solidFill>
                  <a:schemeClr val="tx1">
                    <a:lumMod val="65000"/>
                  </a:schemeClr>
                </a:solidFill>
              </a:rPr>
              <a:t>Microsoft Confidential 2021</a:t>
            </a:r>
            <a:endParaRPr lang="en-US">
              <a:solidFill>
                <a:schemeClr val="tx1">
                  <a:lumMod val="65000"/>
                </a:schemeClr>
              </a:solidFill>
              <a:ea typeface="Segoe Pro" charset="0"/>
              <a:cs typeface="Segoe UI Regular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F531520-56CE-40B1-A7A2-2863438B3F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6264" y="2665162"/>
            <a:ext cx="3696098" cy="391020"/>
          </a:xfrm>
        </p:spPr>
        <p:txBody>
          <a:bodyPr lIns="0"/>
          <a:lstStyle>
            <a:lvl1pPr marL="0" indent="0">
              <a:buNone/>
              <a:defRPr>
                <a:latin typeface="+mj-lt"/>
              </a:defRPr>
            </a:lvl1pPr>
          </a:lstStyle>
          <a:p>
            <a:pPr marL="0" marR="0" lvl="0" indent="0" algn="l" defTabSz="145363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solidFill>
                  <a:schemeClr val="tx1"/>
                </a:solidFill>
              </a:rPr>
              <a:t>Paragraph title</a:t>
            </a: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A62FFAE6-D63D-4B81-9FC5-6293CA9E7B1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103972" y="3056182"/>
            <a:ext cx="3696414" cy="302577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D9F93E78-8BFC-4450-8FA4-BA81FFEE6C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4282" y="2665162"/>
            <a:ext cx="3696098" cy="391020"/>
          </a:xfrm>
        </p:spPr>
        <p:txBody>
          <a:bodyPr lIns="0"/>
          <a:lstStyle>
            <a:lvl1pPr marL="0" indent="0">
              <a:buNone/>
              <a:defRPr>
                <a:latin typeface="+mj-lt"/>
              </a:defRPr>
            </a:lvl1pPr>
          </a:lstStyle>
          <a:p>
            <a:pPr marL="0" marR="0" lvl="0" indent="0" algn="l" defTabSz="145363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solidFill>
                  <a:schemeClr val="tx1"/>
                </a:solidFill>
              </a:rPr>
              <a:t>Paragraph title</a:t>
            </a: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B249A7FC-ACB2-4E2E-8E56-03081EA52D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53" y="1329969"/>
            <a:ext cx="6420128" cy="842497"/>
          </a:xfrm>
        </p:spPr>
        <p:txBody>
          <a:bodyPr lIns="0"/>
          <a:lstStyle>
            <a:lvl1pPr marL="0" indent="0">
              <a:buNone/>
              <a:defRPr>
                <a:latin typeface="Segoe UI "/>
              </a:defRPr>
            </a:lvl1pPr>
          </a:lstStyle>
          <a:p>
            <a:pPr marL="0" marR="0" lvl="0" indent="0" algn="l" defTabSz="145363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u="none" strike="noStrike" kern="1200" cap="none" spc="-79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Subtitle</a:t>
            </a:r>
            <a:endParaRPr lang="en-US" sz="18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3746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EDA42-988F-4C77-B6F2-0D80A75393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53" y="724103"/>
            <a:ext cx="6420128" cy="607608"/>
          </a:xfrm>
        </p:spPr>
        <p:txBody>
          <a:bodyPr lIns="0">
            <a:normAutofit/>
          </a:bodyPr>
          <a:lstStyle>
            <a:lvl1pPr>
              <a:defRPr sz="2800">
                <a:solidFill>
                  <a:schemeClr val="tx1"/>
                </a:solidFill>
                <a:latin typeface="Segoe UI Semibold (Headings)"/>
              </a:defRPr>
            </a:lvl1pPr>
          </a:lstStyle>
          <a:p>
            <a:pPr marL="0" marR="0" lvl="0" indent="0" algn="l" defTabSz="145363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-79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Layout option : </a:t>
            </a:r>
            <a:r>
              <a:rPr lang="en-US" altLang="zh-CN" sz="2800">
                <a:solidFill>
                  <a:schemeClr val="tx1"/>
                </a:solidFill>
              </a:rPr>
              <a:t>Two </a:t>
            </a:r>
            <a:r>
              <a:rPr kumimoji="0" lang="en-US" altLang="zh-CN" sz="2800" b="0" i="0" u="none" strike="noStrike" kern="1200" cap="none" spc="-79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column Photos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ECE51-395C-4FD6-B3A5-02123D198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54" y="4692650"/>
            <a:ext cx="3696414" cy="1389309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63D402-9855-4001-B499-44CC17392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0386" y="6356350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372B341-26BA-457A-8D08-FBEF9D8E49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73DD3C-AA56-4A68-A263-C4B9243A2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721BBE8-4AC2-40E2-A473-BC02C8B07F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87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65000"/>
                  </a:schemeClr>
                </a:solidFill>
                <a:latin typeface="Roboto"/>
              </a:rPr>
              <a:t>© </a:t>
            </a:r>
            <a:r>
              <a:rPr lang="en-US" altLang="zh-CN">
                <a:solidFill>
                  <a:schemeClr val="tx1">
                    <a:lumMod val="65000"/>
                  </a:schemeClr>
                </a:solidFill>
              </a:rPr>
              <a:t>Microsoft Confidential 2021</a:t>
            </a:r>
            <a:endParaRPr lang="en-US">
              <a:solidFill>
                <a:schemeClr val="tx1">
                  <a:lumMod val="65000"/>
                </a:schemeClr>
              </a:solidFill>
              <a:ea typeface="Segoe Pro" charset="0"/>
              <a:cs typeface="Segoe UI Regular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F531520-56CE-40B1-A7A2-2863438B3F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6264" y="4279900"/>
            <a:ext cx="3696098" cy="391020"/>
          </a:xfrm>
        </p:spPr>
        <p:txBody>
          <a:bodyPr wrap="square" lIns="0"/>
          <a:lstStyle>
            <a:lvl1pPr marL="0" indent="0">
              <a:buNone/>
              <a:defRPr>
                <a:latin typeface="+mj-lt"/>
              </a:defRPr>
            </a:lvl1pPr>
          </a:lstStyle>
          <a:p>
            <a:pPr marL="0" marR="0" lvl="0" indent="0" algn="l" defTabSz="145363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solidFill>
                  <a:schemeClr val="tx1"/>
                </a:solidFill>
              </a:rPr>
              <a:t>Paragraph title</a:t>
            </a: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A62FFAE6-D63D-4B81-9FC5-6293CA9E7B1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103972" y="4692650"/>
            <a:ext cx="3696414" cy="1389309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D9F93E78-8BFC-4450-8FA4-BA81FFEE6C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4282" y="4279900"/>
            <a:ext cx="3696098" cy="391020"/>
          </a:xfrm>
        </p:spPr>
        <p:txBody>
          <a:bodyPr lIns="0"/>
          <a:lstStyle>
            <a:lvl1pPr marL="0" indent="0">
              <a:buNone/>
              <a:defRPr>
                <a:latin typeface="+mj-lt"/>
              </a:defRPr>
            </a:lvl1pPr>
          </a:lstStyle>
          <a:p>
            <a:pPr marL="0" marR="0" lvl="0" indent="0" algn="l" defTabSz="145363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solidFill>
                  <a:schemeClr val="tx1"/>
                </a:solidFill>
              </a:rPr>
              <a:t>Paragraph title</a:t>
            </a: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0B637C8-7E9F-420E-9BEF-083D83E475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6263" y="1732209"/>
            <a:ext cx="3695700" cy="2273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D5950F2-D24D-477E-B8E4-647E9B7C564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03972" y="1732209"/>
            <a:ext cx="3695700" cy="2273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59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EDA42-988F-4C77-B6F2-0D80A75393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52" y="724103"/>
            <a:ext cx="7475848" cy="607608"/>
          </a:xfrm>
        </p:spPr>
        <p:txBody>
          <a:bodyPr lIns="0">
            <a:normAutofit/>
          </a:bodyPr>
          <a:lstStyle>
            <a:lvl1pPr>
              <a:defRPr sz="2800"/>
            </a:lvl1pPr>
          </a:lstStyle>
          <a:p>
            <a:r>
              <a:rPr lang="en-US"/>
              <a:t>Layout option: Three Column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ECE51-395C-4FD6-B3A5-02123D198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54" y="3056182"/>
            <a:ext cx="3199686" cy="302577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63D402-9855-4001-B499-44CC17392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0386" y="6356350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372B341-26BA-457A-8D08-FBEF9D8E49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73DD3C-AA56-4A68-A263-C4B9243A2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721BBE8-4AC2-40E2-A473-BC02C8B07F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87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65000"/>
                  </a:schemeClr>
                </a:solidFill>
                <a:latin typeface="Roboto"/>
              </a:rPr>
              <a:t>© </a:t>
            </a:r>
            <a:r>
              <a:rPr lang="en-US" altLang="zh-CN">
                <a:solidFill>
                  <a:schemeClr val="tx1">
                    <a:lumMod val="65000"/>
                  </a:schemeClr>
                </a:solidFill>
              </a:rPr>
              <a:t>Microsoft Confidential 2021</a:t>
            </a:r>
            <a:endParaRPr lang="en-US">
              <a:solidFill>
                <a:schemeClr val="tx1">
                  <a:lumMod val="65000"/>
                </a:schemeClr>
              </a:solidFill>
              <a:ea typeface="Segoe Pro" charset="0"/>
              <a:cs typeface="Segoe UI Regular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F531520-56CE-40B1-A7A2-2863438B3F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6264" y="2665162"/>
            <a:ext cx="3199412" cy="391020"/>
          </a:xfrm>
        </p:spPr>
        <p:txBody>
          <a:bodyPr lIns="0"/>
          <a:lstStyle>
            <a:lvl1pPr marL="0" indent="0">
              <a:buNone/>
              <a:defRPr>
                <a:latin typeface="+mj-lt"/>
              </a:defRPr>
            </a:lvl1pPr>
          </a:lstStyle>
          <a:p>
            <a:pPr marL="0" marR="0" lvl="0" indent="0" algn="l" defTabSz="145363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solidFill>
                  <a:schemeClr val="tx1"/>
                </a:solidFill>
              </a:rPr>
              <a:t>Paragraph title</a:t>
            </a: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A62FFAE6-D63D-4B81-9FC5-6293CA9E7B1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459772" y="3056182"/>
            <a:ext cx="3199686" cy="302577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D9F93E78-8BFC-4450-8FA4-BA81FFEE6C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60082" y="2665162"/>
            <a:ext cx="3199412" cy="391020"/>
          </a:xfrm>
        </p:spPr>
        <p:txBody>
          <a:bodyPr lIns="0"/>
          <a:lstStyle>
            <a:lvl1pPr marL="0" indent="0">
              <a:buNone/>
              <a:defRPr>
                <a:latin typeface="+mj-lt"/>
              </a:defRPr>
            </a:lvl1pPr>
          </a:lstStyle>
          <a:p>
            <a:pPr marL="0" marR="0" lvl="0" indent="0" algn="l" defTabSz="145363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solidFill>
                  <a:schemeClr val="tx1"/>
                </a:solidFill>
              </a:rPr>
              <a:t>Paragraph title</a:t>
            </a: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6" name="Text Placeholder 12">
            <a:extLst>
              <a:ext uri="{FF2B5EF4-FFF2-40B4-BE49-F238E27FC236}">
                <a16:creationId xmlns:a16="http://schemas.microsoft.com/office/drawing/2014/main" id="{B249A7FC-ACB2-4E2E-8E56-03081EA52D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952" y="1329969"/>
            <a:ext cx="7475848" cy="842497"/>
          </a:xfrm>
        </p:spPr>
        <p:txBody>
          <a:bodyPr lIns="0"/>
          <a:lstStyle>
            <a:lvl1pPr marL="0" indent="0">
              <a:buNone/>
              <a:defRPr>
                <a:latin typeface="Segoe UI "/>
              </a:defRPr>
            </a:lvl1pPr>
          </a:lstStyle>
          <a:p>
            <a:pPr marL="0" marR="0" lvl="0" indent="0" algn="l" defTabSz="145363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u="none" strike="noStrike" kern="1200" cap="none" spc="-79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Subtitle</a:t>
            </a:r>
            <a:endParaRPr 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9F50413-A778-498A-AB11-C89C11E4059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43900" y="3056182"/>
            <a:ext cx="3199686" cy="302577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C47E9240-3239-4A53-B55A-E86A9784F4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210" y="2665162"/>
            <a:ext cx="3199412" cy="391020"/>
          </a:xfrm>
        </p:spPr>
        <p:txBody>
          <a:bodyPr lIns="0"/>
          <a:lstStyle>
            <a:lvl1pPr marL="0" indent="0">
              <a:buNone/>
              <a:defRPr>
                <a:latin typeface="+mj-lt"/>
              </a:defRPr>
            </a:lvl1pPr>
          </a:lstStyle>
          <a:p>
            <a:pPr marL="0" marR="0" lvl="0" indent="0" algn="l" defTabSz="145363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solidFill>
                  <a:schemeClr val="tx1"/>
                </a:solidFill>
              </a:rPr>
              <a:t>Paragraph title</a:t>
            </a:r>
            <a:endParaRPr 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557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EDA42-988F-4C77-B6F2-0D80A75393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53" y="724103"/>
            <a:ext cx="6420128" cy="607608"/>
          </a:xfrm>
        </p:spPr>
        <p:txBody>
          <a:bodyPr lIns="0">
            <a:normAutofit/>
          </a:bodyPr>
          <a:lstStyle>
            <a:lvl1pPr>
              <a:defRPr sz="2800">
                <a:solidFill>
                  <a:schemeClr val="tx1"/>
                </a:solidFill>
                <a:latin typeface="Segoe UI Semibold (Headings)"/>
              </a:defRPr>
            </a:lvl1pPr>
          </a:lstStyle>
          <a:p>
            <a:pPr marL="0" marR="0" lvl="0" indent="0" algn="l" defTabSz="145363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-79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Layout option : </a:t>
            </a:r>
            <a:r>
              <a:rPr lang="en-US" altLang="zh-CN" sz="2800">
                <a:solidFill>
                  <a:schemeClr val="tx1"/>
                </a:solidFill>
              </a:rPr>
              <a:t>Three </a:t>
            </a:r>
            <a:r>
              <a:rPr kumimoji="0" lang="en-US" altLang="zh-CN" sz="2800" b="0" i="0" u="none" strike="noStrike" kern="1200" cap="none" spc="-79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column Photos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ECE51-395C-4FD6-B3A5-02123D198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54" y="4692650"/>
            <a:ext cx="3342333" cy="1389309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63D402-9855-4001-B499-44CC17392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0386" y="6356350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372B341-26BA-457A-8D08-FBEF9D8E49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73DD3C-AA56-4A68-A263-C4B9243A2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721BBE8-4AC2-40E2-A473-BC02C8B07F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87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65000"/>
                  </a:schemeClr>
                </a:solidFill>
                <a:latin typeface="Roboto"/>
              </a:rPr>
              <a:t>© </a:t>
            </a:r>
            <a:r>
              <a:rPr lang="en-US" altLang="zh-CN">
                <a:solidFill>
                  <a:schemeClr val="tx1">
                    <a:lumMod val="65000"/>
                  </a:schemeClr>
                </a:solidFill>
              </a:rPr>
              <a:t>Microsoft Confidential 2021</a:t>
            </a:r>
            <a:endParaRPr lang="en-US">
              <a:solidFill>
                <a:schemeClr val="tx1">
                  <a:lumMod val="65000"/>
                </a:schemeClr>
              </a:solidFill>
              <a:ea typeface="Segoe Pro" charset="0"/>
              <a:cs typeface="Segoe UI Regular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F531520-56CE-40B1-A7A2-2863438B3F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6264" y="4279900"/>
            <a:ext cx="3342047" cy="391020"/>
          </a:xfrm>
        </p:spPr>
        <p:txBody>
          <a:bodyPr wrap="square" lIns="0"/>
          <a:lstStyle>
            <a:lvl1pPr marL="0" indent="0">
              <a:buNone/>
              <a:defRPr>
                <a:latin typeface="+mj-lt"/>
              </a:defRPr>
            </a:lvl1pPr>
          </a:lstStyle>
          <a:p>
            <a:pPr marL="0" marR="0" lvl="0" indent="0" algn="l" defTabSz="145363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solidFill>
                  <a:schemeClr val="tx1"/>
                </a:solidFill>
              </a:rPr>
              <a:t>Paragraph title</a:t>
            </a: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A62FFAE6-D63D-4B81-9FC5-6293CA9E7B1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88385" y="4692650"/>
            <a:ext cx="3342333" cy="1389309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D9F93E78-8BFC-4450-8FA4-BA81FFEE6C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88695" y="4279900"/>
            <a:ext cx="3342047" cy="391020"/>
          </a:xfrm>
        </p:spPr>
        <p:txBody>
          <a:bodyPr lIns="0"/>
          <a:lstStyle>
            <a:lvl1pPr marL="0" indent="0">
              <a:buNone/>
              <a:defRPr>
                <a:latin typeface="+mj-lt"/>
              </a:defRPr>
            </a:lvl1pPr>
          </a:lstStyle>
          <a:p>
            <a:pPr marL="0" marR="0" lvl="0" indent="0" algn="l" defTabSz="145363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solidFill>
                  <a:schemeClr val="tx1"/>
                </a:solidFill>
              </a:rPr>
              <a:t>Paragraph title</a:t>
            </a: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0B637C8-7E9F-420E-9BEF-083D83E475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6263" y="1732209"/>
            <a:ext cx="3341687" cy="2273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D5950F2-D24D-477E-B8E4-647E9B7C564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88385" y="1732209"/>
            <a:ext cx="3341687" cy="2273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2980C65-BDCA-4BA2-A6D4-9647CA63B15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01229" y="4692650"/>
            <a:ext cx="3342333" cy="1389309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D60828F-A823-4995-AFEF-E12923D6B29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1539" y="4279900"/>
            <a:ext cx="3342047" cy="391020"/>
          </a:xfrm>
        </p:spPr>
        <p:txBody>
          <a:bodyPr lIns="0"/>
          <a:lstStyle>
            <a:lvl1pPr marL="0" indent="0">
              <a:buNone/>
              <a:defRPr>
                <a:latin typeface="+mj-lt"/>
              </a:defRPr>
            </a:lvl1pPr>
          </a:lstStyle>
          <a:p>
            <a:pPr marL="0" marR="0" lvl="0" indent="0" algn="l" defTabSz="145363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solidFill>
                  <a:schemeClr val="tx1"/>
                </a:solidFill>
              </a:rPr>
              <a:t>Paragraph title</a:t>
            </a: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95AD4EF4-4966-4447-8357-15C3E0EC3FC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01229" y="1732209"/>
            <a:ext cx="3341687" cy="2273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37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Colum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EDA42-988F-4C77-B6F2-0D80A75393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52" y="724103"/>
            <a:ext cx="7475848" cy="607608"/>
          </a:xfrm>
        </p:spPr>
        <p:txBody>
          <a:bodyPr lIns="0"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marL="0" marR="0" lvl="0" indent="0" algn="l" defTabSz="145363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-79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Layout option : six column bulleted list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ECE51-395C-4FD6-B3A5-02123D198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53" y="3393651"/>
            <a:ext cx="1411311" cy="2569918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63D402-9855-4001-B499-44CC17392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0386" y="6356350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372B341-26BA-457A-8D08-FBEF9D8E49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73DD3C-AA56-4A68-A263-C4B9243A2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721BBE8-4AC2-40E2-A473-BC02C8B07F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87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65000"/>
                  </a:schemeClr>
                </a:solidFill>
                <a:latin typeface="Roboto"/>
              </a:rPr>
              <a:t>© </a:t>
            </a:r>
            <a:r>
              <a:rPr lang="en-US" altLang="zh-CN">
                <a:solidFill>
                  <a:schemeClr val="tx1">
                    <a:lumMod val="65000"/>
                  </a:schemeClr>
                </a:solidFill>
              </a:rPr>
              <a:t>Microsoft Confidential 2021</a:t>
            </a:r>
            <a:endParaRPr lang="en-US">
              <a:solidFill>
                <a:schemeClr val="tx1">
                  <a:lumMod val="65000"/>
                </a:schemeClr>
              </a:solidFill>
              <a:ea typeface="Segoe Pro" charset="0"/>
              <a:cs typeface="Segoe UI Regular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F531520-56CE-40B1-A7A2-2863438B3F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6264" y="3002630"/>
            <a:ext cx="1411191" cy="391020"/>
          </a:xfrm>
        </p:spPr>
        <p:txBody>
          <a:bodyPr lIns="0"/>
          <a:lstStyle>
            <a:lvl1pPr marL="0" indent="0">
              <a:buNone/>
              <a:defRPr>
                <a:latin typeface="+mj-lt"/>
              </a:defRPr>
            </a:lvl1pPr>
          </a:lstStyle>
          <a:p>
            <a:pPr marL="0" marR="0" lvl="0" indent="0" algn="l" defTabSz="145363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solidFill>
                  <a:schemeClr val="tx1"/>
                </a:solidFill>
              </a:rPr>
              <a:t>1.title</a:t>
            </a: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A62FFAE6-D63D-4B81-9FC5-6293CA9E7B1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398481" y="3393651"/>
            <a:ext cx="1411311" cy="2569918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D9F93E78-8BFC-4450-8FA4-BA81FFEE6C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98792" y="3002630"/>
            <a:ext cx="1411191" cy="391020"/>
          </a:xfrm>
        </p:spPr>
        <p:txBody>
          <a:bodyPr lIns="0"/>
          <a:lstStyle>
            <a:lvl1pPr marL="0" indent="0">
              <a:buNone/>
              <a:defRPr>
                <a:latin typeface="+mj-lt"/>
              </a:defRPr>
            </a:lvl1pPr>
          </a:lstStyle>
          <a:p>
            <a:pPr marL="0" marR="0" lvl="0" indent="0" algn="l" defTabSz="145363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solidFill>
                  <a:schemeClr val="tx1"/>
                </a:solidFill>
              </a:rPr>
              <a:t>3.title</a:t>
            </a: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9F50413-A778-498A-AB11-C89C11E4059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21009" y="3393651"/>
            <a:ext cx="1411311" cy="2569918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C47E9240-3239-4A53-B55A-E86A9784F4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21320" y="3002630"/>
            <a:ext cx="1411191" cy="391020"/>
          </a:xfrm>
        </p:spPr>
        <p:txBody>
          <a:bodyPr lIns="0"/>
          <a:lstStyle>
            <a:lvl1pPr marL="0" indent="0">
              <a:buNone/>
              <a:defRPr>
                <a:latin typeface="+mj-lt"/>
              </a:defRPr>
            </a:lvl1pPr>
          </a:lstStyle>
          <a:p>
            <a:pPr marL="0" marR="0" lvl="0" indent="0" algn="l" defTabSz="145363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solidFill>
                  <a:schemeClr val="tx1"/>
                </a:solidFill>
              </a:rPr>
              <a:t>5.title</a:t>
            </a: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DA9883F-E23B-4F30-9111-37F1D974C7D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2487217" y="3393651"/>
            <a:ext cx="1411311" cy="2569918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DEF0249-739C-4BAD-910A-B06E81866E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87528" y="3002630"/>
            <a:ext cx="1411191" cy="391020"/>
          </a:xfrm>
        </p:spPr>
        <p:txBody>
          <a:bodyPr lIns="0"/>
          <a:lstStyle>
            <a:lvl1pPr marL="0" indent="0">
              <a:buNone/>
              <a:defRPr>
                <a:latin typeface="+mj-lt"/>
              </a:defRPr>
            </a:lvl1pPr>
          </a:lstStyle>
          <a:p>
            <a:pPr marL="0" marR="0" lvl="0" indent="0" algn="l" defTabSz="145363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solidFill>
                  <a:schemeClr val="tx1"/>
                </a:solidFill>
              </a:rPr>
              <a:t>2.title</a:t>
            </a: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40D47BC-8093-40BF-8C38-8582A39D73DF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309745" y="3393651"/>
            <a:ext cx="1411311" cy="2569918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2F980ED-D583-46E4-A55E-A52CFB9CCF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0056" y="3002630"/>
            <a:ext cx="1411191" cy="391020"/>
          </a:xfrm>
        </p:spPr>
        <p:txBody>
          <a:bodyPr lIns="0"/>
          <a:lstStyle>
            <a:lvl1pPr marL="0" indent="0">
              <a:buNone/>
              <a:defRPr>
                <a:latin typeface="+mj-lt"/>
              </a:defRPr>
            </a:lvl1pPr>
          </a:lstStyle>
          <a:p>
            <a:pPr marL="0" marR="0" lvl="0" indent="0" algn="l" defTabSz="145363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solidFill>
                  <a:schemeClr val="tx1"/>
                </a:solidFill>
              </a:rPr>
              <a:t>4.title</a:t>
            </a: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BEC175-979E-4555-9185-12EA1F9A5689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0132275" y="3393651"/>
            <a:ext cx="1411311" cy="2569918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77901EB2-A987-4F26-BF59-27264390EE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32586" y="3002630"/>
            <a:ext cx="1411191" cy="391020"/>
          </a:xfrm>
        </p:spPr>
        <p:txBody>
          <a:bodyPr lIns="0"/>
          <a:lstStyle>
            <a:lvl1pPr marL="0" indent="0">
              <a:buNone/>
              <a:defRPr>
                <a:latin typeface="+mj-lt"/>
              </a:defRPr>
            </a:lvl1pPr>
          </a:lstStyle>
          <a:p>
            <a:pPr marL="0" marR="0" lvl="0" indent="0" algn="l" defTabSz="145363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>
                <a:solidFill>
                  <a:schemeClr val="tx1"/>
                </a:solidFill>
              </a:rPr>
              <a:t>6.title</a:t>
            </a:r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F24ACC57-395C-4917-B95E-5393457FAA5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75953" y="1740772"/>
            <a:ext cx="852798" cy="852798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98" name="Picture Placeholder 91">
            <a:extLst>
              <a:ext uri="{FF2B5EF4-FFF2-40B4-BE49-F238E27FC236}">
                <a16:creationId xmlns:a16="http://schemas.microsoft.com/office/drawing/2014/main" id="{01100A14-F94F-4B15-8B02-B9B69F6365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487218" y="1740772"/>
            <a:ext cx="852798" cy="852798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99" name="Picture Placeholder 91">
            <a:extLst>
              <a:ext uri="{FF2B5EF4-FFF2-40B4-BE49-F238E27FC236}">
                <a16:creationId xmlns:a16="http://schemas.microsoft.com/office/drawing/2014/main" id="{2DB77C44-D4A5-4AB8-99AB-2B34109692D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98481" y="1740771"/>
            <a:ext cx="852798" cy="852798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00" name="Picture Placeholder 91">
            <a:extLst>
              <a:ext uri="{FF2B5EF4-FFF2-40B4-BE49-F238E27FC236}">
                <a16:creationId xmlns:a16="http://schemas.microsoft.com/office/drawing/2014/main" id="{181BF3F1-A6DB-4025-9D5D-27D63DD06C1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309745" y="1740771"/>
            <a:ext cx="852798" cy="852798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01" name="Picture Placeholder 91">
            <a:extLst>
              <a:ext uri="{FF2B5EF4-FFF2-40B4-BE49-F238E27FC236}">
                <a16:creationId xmlns:a16="http://schemas.microsoft.com/office/drawing/2014/main" id="{8ACA597F-1899-4A83-9DD3-9879815D944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221009" y="1740771"/>
            <a:ext cx="852798" cy="852798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02" name="Picture Placeholder 91">
            <a:extLst>
              <a:ext uri="{FF2B5EF4-FFF2-40B4-BE49-F238E27FC236}">
                <a16:creationId xmlns:a16="http://schemas.microsoft.com/office/drawing/2014/main" id="{A45703C1-5EC4-4A3C-BE5F-F5FF8BC2D20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132273" y="1740771"/>
            <a:ext cx="852798" cy="852798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716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EDA42-988F-4C77-B6F2-0D80A75393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53" y="724103"/>
            <a:ext cx="6420128" cy="607608"/>
          </a:xfrm>
        </p:spPr>
        <p:txBody>
          <a:bodyPr lIns="0">
            <a:normAutofit/>
          </a:bodyPr>
          <a:lstStyle>
            <a:lvl1pPr>
              <a:defRPr sz="2800"/>
            </a:lvl1pPr>
          </a:lstStyle>
          <a:p>
            <a:r>
              <a:rPr lang="en-US" altLang="zh-CN"/>
              <a:t>Title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63D402-9855-4001-B499-44CC17392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0386" y="6356350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372B341-26BA-457A-8D08-FBEF9D8E49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73DD3C-AA56-4A68-A263-C4B9243A2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721BBE8-4AC2-40E2-A473-BC02C8B07F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87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65000"/>
                  </a:schemeClr>
                </a:solidFill>
                <a:latin typeface="Roboto"/>
              </a:rPr>
              <a:t>© </a:t>
            </a:r>
            <a:r>
              <a:rPr lang="en-US" altLang="zh-CN">
                <a:solidFill>
                  <a:schemeClr val="tx1">
                    <a:lumMod val="65000"/>
                  </a:schemeClr>
                </a:solidFill>
              </a:rPr>
              <a:t>Microsoft Confidential 2021</a:t>
            </a:r>
            <a:endParaRPr lang="en-US">
              <a:solidFill>
                <a:schemeClr val="tx1">
                  <a:lumMod val="65000"/>
                </a:schemeClr>
              </a:solidFill>
              <a:ea typeface="Segoe Pro" charset="0"/>
              <a:cs typeface="Segoe UI Regular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750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EDA42-988F-4C77-B6F2-0D80A75393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53" y="724103"/>
            <a:ext cx="6420128" cy="607608"/>
          </a:xfrm>
        </p:spPr>
        <p:txBody>
          <a:bodyPr lIns="0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Title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63D402-9855-4001-B499-44CC17392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0386" y="6356350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372B341-26BA-457A-8D08-FBEF9D8E49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73DD3C-AA56-4A68-A263-C4B9243A2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721BBE8-4AC2-40E2-A473-BC02C8B07F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87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65000"/>
                  </a:schemeClr>
                </a:solidFill>
                <a:latin typeface="Roboto"/>
              </a:rPr>
              <a:t>© </a:t>
            </a:r>
            <a:r>
              <a:rPr lang="en-US" altLang="zh-CN">
                <a:solidFill>
                  <a:schemeClr val="tx1">
                    <a:lumMod val="65000"/>
                  </a:schemeClr>
                </a:solidFill>
              </a:rPr>
              <a:t>Microsoft Confidential 2021</a:t>
            </a:r>
            <a:endParaRPr lang="en-US">
              <a:solidFill>
                <a:schemeClr val="tx1">
                  <a:lumMod val="65000"/>
                </a:schemeClr>
              </a:solidFill>
              <a:ea typeface="Segoe Pro" charset="0"/>
              <a:cs typeface="Segoe UI Regular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032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7FBC9F9-4C29-4263-B26F-F5B07995E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0386" y="6356350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372B341-26BA-457A-8D08-FBEF9D8E49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A6A7249E-0B75-4788-AEF2-33A5693F9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BEA3FCA-9C19-4212-A05C-2709D0430A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87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65000"/>
                  </a:schemeClr>
                </a:solidFill>
                <a:latin typeface="Roboto"/>
              </a:rPr>
              <a:t>© </a:t>
            </a:r>
            <a:r>
              <a:rPr lang="en-US" altLang="zh-CN">
                <a:solidFill>
                  <a:schemeClr val="tx1">
                    <a:lumMod val="65000"/>
                  </a:schemeClr>
                </a:solidFill>
              </a:rPr>
              <a:t>Microsoft Confidential 2021</a:t>
            </a:r>
            <a:endParaRPr lang="en-US">
              <a:solidFill>
                <a:schemeClr val="tx1">
                  <a:lumMod val="65000"/>
                </a:schemeClr>
              </a:solidFill>
              <a:ea typeface="Segoe Pro" charset="0"/>
              <a:cs typeface="Segoe UI Regular" panose="020B0502040204020203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98CAD24-CAB1-4BE8-AFB6-2B73661A50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8348" y="887228"/>
            <a:ext cx="5027796" cy="2387600"/>
          </a:xfrm>
        </p:spPr>
        <p:txBody>
          <a:bodyPr lIns="0" anchor="b">
            <a:norm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E25BB31-D515-4BC9-A86C-ECD29DAD37B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8348" y="3366903"/>
            <a:ext cx="5027796" cy="779957"/>
          </a:xfrm>
        </p:spPr>
        <p:txBody>
          <a:bodyPr lIns="0">
            <a:normAutofit/>
          </a:bodyPr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Name | Date | Project Name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E9E3602-B426-4DCC-B01A-C65A428C7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356" y="406990"/>
            <a:ext cx="8007233" cy="799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98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7FBC9F9-4C29-4263-B26F-F5B07995E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0386" y="6356350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372B341-26BA-457A-8D08-FBEF9D8E49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A6A7249E-0B75-4788-AEF2-33A5693F9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BEA3FCA-9C19-4212-A05C-2709D0430A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87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65000"/>
                  </a:schemeClr>
                </a:solidFill>
                <a:latin typeface="Roboto"/>
              </a:rPr>
              <a:t>© </a:t>
            </a:r>
            <a:r>
              <a:rPr lang="en-US" altLang="zh-CN">
                <a:solidFill>
                  <a:schemeClr val="tx1">
                    <a:lumMod val="65000"/>
                  </a:schemeClr>
                </a:solidFill>
              </a:rPr>
              <a:t>Microsoft Confidential 2021</a:t>
            </a:r>
            <a:endParaRPr lang="en-US">
              <a:solidFill>
                <a:schemeClr val="tx1">
                  <a:lumMod val="65000"/>
                </a:schemeClr>
              </a:solidFill>
              <a:ea typeface="Segoe Pro" charset="0"/>
              <a:cs typeface="Segoe UI Regular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8C5C86-57E9-4E54-89F4-46413812C2D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18306" y="4151093"/>
            <a:ext cx="5027796" cy="531628"/>
          </a:xfrm>
        </p:spPr>
        <p:txBody>
          <a:bodyPr lIns="0" anchor="b">
            <a:normAutofit/>
          </a:bodyPr>
          <a:lstStyle>
            <a:lvl1pPr algn="ct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034A172-7F6B-4F7B-91E7-43F57A11114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18306" y="4732266"/>
            <a:ext cx="5027796" cy="779957"/>
          </a:xfrm>
        </p:spPr>
        <p:txBody>
          <a:bodyPr lIns="0">
            <a:norm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Name | Date | Project Name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C1F3E37-1E2E-4124-AE9C-F86F311492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37"/>
          <a:stretch/>
        </p:blipFill>
        <p:spPr>
          <a:xfrm>
            <a:off x="4370038" y="1382991"/>
            <a:ext cx="3097562" cy="276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346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EA52E89-F9F5-455D-A08F-EEBF6E038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0386" y="6356350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372B341-26BA-457A-8D08-FBEF9D8E49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4E75B6F-4984-42AE-9AFC-F8A6566F8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00E6B3C-F247-4780-B2C3-CBD56F9F2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87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65000"/>
                  </a:schemeClr>
                </a:solidFill>
                <a:latin typeface="Roboto"/>
              </a:rPr>
              <a:t>© </a:t>
            </a:r>
            <a:r>
              <a:rPr lang="en-US" altLang="zh-CN">
                <a:solidFill>
                  <a:schemeClr val="tx1">
                    <a:lumMod val="65000"/>
                  </a:schemeClr>
                </a:solidFill>
              </a:rPr>
              <a:t>Microsoft Confidential 2021</a:t>
            </a:r>
            <a:endParaRPr lang="en-US">
              <a:solidFill>
                <a:schemeClr val="tx1">
                  <a:lumMod val="65000"/>
                </a:schemeClr>
              </a:solidFill>
              <a:ea typeface="Segoe Pro" charset="0"/>
              <a:cs typeface="Segoe UI Regular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164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EEE7A4FE-FFB1-41B0-AA60-0F514D4266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53" y="-1158949"/>
            <a:ext cx="9509576" cy="9498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F390DF-BB29-493C-8DD2-5979FEE9A3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CDFA27-A306-4D82-B30C-922763D9A8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8843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Name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0411889-FA7D-47D4-BE85-6A2D6B055B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0386" y="6356350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372B341-26BA-457A-8D08-FBEF9D8E49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7040614-2A25-4D9E-AB85-257DEAD2B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37290BB-BED2-4D02-945F-F510C7EB9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87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65000"/>
                  </a:schemeClr>
                </a:solidFill>
                <a:latin typeface="Roboto"/>
              </a:rPr>
              <a:t>© </a:t>
            </a:r>
            <a:r>
              <a:rPr lang="en-US" altLang="zh-CN">
                <a:solidFill>
                  <a:schemeClr val="tx1">
                    <a:lumMod val="65000"/>
                  </a:schemeClr>
                </a:solidFill>
              </a:rPr>
              <a:t>Microsoft Confidential 2021</a:t>
            </a:r>
            <a:endParaRPr lang="en-US">
              <a:solidFill>
                <a:schemeClr val="tx1">
                  <a:lumMod val="65000"/>
                </a:schemeClr>
              </a:solidFill>
              <a:ea typeface="Segoe Pro" charset="0"/>
              <a:cs typeface="Segoe UI Regular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2967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EA52E89-F9F5-455D-A08F-EEBF6E038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0386" y="6356350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372B341-26BA-457A-8D08-FBEF9D8E49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4E75B6F-4984-42AE-9AFC-F8A6566F8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00E6B3C-F247-4780-B2C3-CBD56F9F2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87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65000"/>
                  </a:schemeClr>
                </a:solidFill>
                <a:latin typeface="Roboto"/>
              </a:rPr>
              <a:t>© </a:t>
            </a:r>
            <a:r>
              <a:rPr lang="en-US" altLang="zh-CN">
                <a:solidFill>
                  <a:schemeClr val="tx1">
                    <a:lumMod val="65000"/>
                  </a:schemeClr>
                </a:solidFill>
              </a:rPr>
              <a:t>Microsoft Confidential 2021</a:t>
            </a:r>
            <a:endParaRPr lang="en-US">
              <a:solidFill>
                <a:schemeClr val="tx1">
                  <a:lumMod val="65000"/>
                </a:schemeClr>
              </a:solidFill>
              <a:ea typeface="Segoe Pro" charset="0"/>
              <a:cs typeface="Segoe UI Regular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377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1"/>
            <a:ext cx="11306469" cy="3082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015704"/>
            <a:ext cx="11306469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4503832"/>
            <a:ext cx="11306469" cy="1508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/>
              <a:t>Small: caption body copy Segoe Regular 10/12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169" y="4299924"/>
            <a:ext cx="11306469" cy="203908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169" y="3258992"/>
            <a:ext cx="11306469" cy="2161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320598495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7350185"/>
      </p:ext>
    </p:extLst>
  </p:cSld>
  <p:clrMapOvr>
    <a:masterClrMapping/>
  </p:clrMapOvr>
  <p:transition advClick="0" advTm="20000">
    <p:push dir="u"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icrosoft Azure Solutions Business logo&#10;">
            <a:extLst>
              <a:ext uri="{FF2B5EF4-FFF2-40B4-BE49-F238E27FC236}">
                <a16:creationId xmlns:a16="http://schemas.microsoft.com/office/drawing/2014/main" id="{277DCAEC-3310-4576-93A1-011D03066D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6575" y="559003"/>
            <a:ext cx="4166206" cy="33855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90964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128851-9E96-46CD-B855-0C1032F45EDA}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pic>
          <p:nvPicPr>
            <p:cNvPr id="12" name="Picture 11" descr="Background pattern&#10;&#10;Description automatically generated">
              <a:extLst>
                <a:ext uri="{FF2B5EF4-FFF2-40B4-BE49-F238E27FC236}">
                  <a16:creationId xmlns:a16="http://schemas.microsoft.com/office/drawing/2014/main" id="{B0194588-6097-41F5-9B5A-D251FE893E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592943-B217-4DB4-AA55-5B9F5F772E68}"/>
                </a:ext>
              </a:extLst>
            </p:cNvPr>
            <p:cNvSpPr/>
            <p:nvPr userDrawn="1"/>
          </p:nvSpPr>
          <p:spPr bwMode="auto">
            <a:xfrm>
              <a:off x="3742841" y="0"/>
              <a:ext cx="8449159" cy="6858000"/>
            </a:xfrm>
            <a:prstGeom prst="rect">
              <a:avLst/>
            </a:prstGeom>
            <a:gradFill flip="none" rotWithShape="1">
              <a:gsLst>
                <a:gs pos="62000">
                  <a:srgbClr val="FFFFFF">
                    <a:alpha val="9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 descr="A picture containing night sky&#10;&#10;Description automatically generated">
              <a:extLst>
                <a:ext uri="{FF2B5EF4-FFF2-40B4-BE49-F238E27FC236}">
                  <a16:creationId xmlns:a16="http://schemas.microsoft.com/office/drawing/2014/main" id="{9908074D-E63C-496A-9C54-9F1BA5FCDB0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9317"/>
            <a:stretch/>
          </p:blipFill>
          <p:spPr>
            <a:xfrm>
              <a:off x="531582" y="819195"/>
              <a:ext cx="4783367" cy="6038806"/>
            </a:xfrm>
            <a:prstGeom prst="rect">
              <a:avLst/>
            </a:prstGeom>
            <a:effectLst>
              <a:glow rad="63500">
                <a:srgbClr val="D2D2D2">
                  <a:satMod val="175000"/>
                  <a:alpha val="40000"/>
                </a:srgb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</p:pic>
      </p:grpSp>
    </p:spTree>
    <p:extLst>
      <p:ext uri="{BB962C8B-B14F-4D97-AF65-F5344CB8AC3E}">
        <p14:creationId xmlns:p14="http://schemas.microsoft.com/office/powerpoint/2010/main" val="417708778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56AE47-124D-4375-A81B-30BAF658BA1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marL="0" algn="l" defTabSz="685800" rtl="0" eaLnBrk="1" latinLnBrk="0" hangingPunct="1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 lang="en-US" sz="800" kern="1200" baseline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Source sample text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6834C9-EEFA-4FBD-BC61-0A36E0C3E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ubtitle">
            <a:extLst>
              <a:ext uri="{FF2B5EF4-FFF2-40B4-BE49-F238E27FC236}">
                <a16:creationId xmlns:a16="http://schemas.microsoft.com/office/drawing/2014/main" id="{70A64B2B-7631-4F26-8A92-DDCFC848C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89" y="1088135"/>
            <a:ext cx="11188223" cy="27432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ct val="96000"/>
              </a:lnSpc>
              <a:spcBef>
                <a:spcPts val="9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1203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2FB14-C2BB-414A-B864-202D13D0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535CE-3DEB-486B-81C4-1CDB45FA1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64A32-B202-4FBE-B851-CD8C48CEC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D8A8-67BF-4043-B6CF-4BB9452387C9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4B7D5-3E0F-474A-A173-5753F485A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CAE18-438A-460A-A603-8704ECF9B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4DCB8-312D-478E-98D0-2BD051D2F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762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0125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20000">
    <p:push dir="u"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4356100" cy="68580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1FA0F84-F2FF-4407-BF3B-865F6671E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588263" y="3179701"/>
            <a:ext cx="3182621" cy="498598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en-US" dirty="0">
                <a:solidFill>
                  <a:srgbClr val="FFFFFF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Title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08563" y="3213557"/>
            <a:ext cx="6599409" cy="430887"/>
          </a:xfrm>
        </p:spPr>
        <p:txBody>
          <a:bodyPr anchor="ctr" anchorCtr="0"/>
          <a:lstStyle>
            <a:lvl1pPr marL="0" indent="0">
              <a:spcAft>
                <a:spcPts val="1200"/>
              </a:spcAft>
              <a:buNone/>
              <a:defRPr sz="28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288396"/>
      </p:ext>
    </p:extLst>
  </p:cSld>
  <p:clrMapOvr>
    <a:masterClrMapping/>
  </p:clrMapOvr>
  <p:transition advClick="0" advTm="20000">
    <p:push dir="u"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5ACBF0"/>
          </p15:clr>
        </p15:guide>
        <p15:guide id="14" pos="3155">
          <p15:clr>
            <a:srgbClr val="5ACBF0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9" orient="horz" pos="2160">
          <p15:clr>
            <a:srgbClr val="FDE53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Lin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B973DD2-1476-E74C-99DF-240F2E50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29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390DF-BB29-493C-8DD2-5979FEE9A3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8348" y="1561750"/>
            <a:ext cx="9144000" cy="2387600"/>
          </a:xfrm>
        </p:spPr>
        <p:txBody>
          <a:bodyPr lIns="0"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CDFA27-A306-4D82-B30C-922763D9A8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8348" y="4041425"/>
            <a:ext cx="9144000" cy="779957"/>
          </a:xfrm>
        </p:spPr>
        <p:txBody>
          <a:bodyPr lIns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23FF0E9-9526-4D7F-A708-2886E62DD8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8163" y="4913457"/>
            <a:ext cx="9144000" cy="1012681"/>
          </a:xfrm>
        </p:spPr>
        <p:txBody>
          <a:bodyPr lIns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Name</a:t>
            </a:r>
          </a:p>
          <a:p>
            <a:pPr lvl="0"/>
            <a:r>
              <a:rPr lang="en-US"/>
              <a:t>Title | Azure Edge Devices, Platforms, Services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7FBC9F9-4C29-4263-B26F-F5B07995E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0386" y="6356350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372B341-26BA-457A-8D08-FBEF9D8E49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A6A7249E-0B75-4788-AEF2-33A5693F9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BEA3FCA-9C19-4212-A05C-2709D0430A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87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65000"/>
                  </a:schemeClr>
                </a:solidFill>
                <a:latin typeface="Roboto"/>
              </a:rPr>
              <a:t>© </a:t>
            </a:r>
            <a:r>
              <a:rPr lang="en-US" altLang="zh-CN">
                <a:solidFill>
                  <a:schemeClr val="tx1">
                    <a:lumMod val="65000"/>
                  </a:schemeClr>
                </a:solidFill>
              </a:rPr>
              <a:t>Microsoft Confidential 2021</a:t>
            </a:r>
            <a:endParaRPr lang="en-US">
              <a:solidFill>
                <a:schemeClr val="tx1">
                  <a:lumMod val="65000"/>
                </a:schemeClr>
              </a:solidFill>
              <a:ea typeface="Segoe Pro" charset="0"/>
              <a:cs typeface="Segoe UI Regular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82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390DF-BB29-493C-8DD2-5979FEE9A3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10592" y="1015485"/>
            <a:ext cx="9144000" cy="944707"/>
          </a:xfrm>
        </p:spPr>
        <p:txBody>
          <a:bodyPr lIns="0"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CDFA27-A306-4D82-B30C-922763D9A8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89118" y="2153248"/>
            <a:ext cx="3629891" cy="3329590"/>
          </a:xfrm>
        </p:spPr>
        <p:txBody>
          <a:bodyPr lIns="0"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7FBC9F9-4C29-4263-B26F-F5B07995E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0386" y="6356350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372B341-26BA-457A-8D08-FBEF9D8E49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A6A7249E-0B75-4788-AEF2-33A5693F9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BEA3FCA-9C19-4212-A05C-2709D0430A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87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65000"/>
                  </a:schemeClr>
                </a:solidFill>
                <a:latin typeface="Roboto"/>
              </a:rPr>
              <a:t>© </a:t>
            </a:r>
            <a:r>
              <a:rPr lang="en-US" altLang="zh-CN">
                <a:solidFill>
                  <a:schemeClr val="tx1">
                    <a:lumMod val="65000"/>
                  </a:schemeClr>
                </a:solidFill>
              </a:rPr>
              <a:t>Microsoft Confidential 2021</a:t>
            </a:r>
            <a:endParaRPr lang="en-US">
              <a:solidFill>
                <a:schemeClr val="tx1">
                  <a:lumMod val="65000"/>
                </a:schemeClr>
              </a:solidFill>
              <a:ea typeface="Segoe Pro" charset="0"/>
              <a:cs typeface="Segoe UI Regular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92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BCDFA27-A306-4D82-B30C-922763D9A8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1499" y="2156129"/>
            <a:ext cx="3629891" cy="3329590"/>
          </a:xfrm>
        </p:spPr>
        <p:txBody>
          <a:bodyPr lIns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7FBC9F9-4C29-4263-B26F-F5B07995E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0386" y="6356350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372B341-26BA-457A-8D08-FBEF9D8E49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A6A7249E-0B75-4788-AEF2-33A5693F9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BEA3FCA-9C19-4212-A05C-2709D0430A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87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65000"/>
                  </a:schemeClr>
                </a:solidFill>
                <a:latin typeface="Roboto"/>
              </a:rPr>
              <a:t>© </a:t>
            </a:r>
            <a:r>
              <a:rPr lang="en-US" altLang="zh-CN">
                <a:solidFill>
                  <a:schemeClr val="tx1">
                    <a:lumMod val="65000"/>
                  </a:schemeClr>
                </a:solidFill>
              </a:rPr>
              <a:t>Microsoft Confidential 2021</a:t>
            </a:r>
            <a:endParaRPr lang="en-US">
              <a:solidFill>
                <a:schemeClr val="tx1">
                  <a:lumMod val="65000"/>
                </a:schemeClr>
              </a:solidFill>
              <a:ea typeface="Segoe Pro" charset="0"/>
              <a:cs typeface="Segoe UI Regular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323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390DF-BB29-493C-8DD2-5979FEE9A3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70805"/>
            <a:ext cx="9144000" cy="238760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0411889-FA7D-47D4-BE85-6A2D6B055B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0386" y="6356350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372B341-26BA-457A-8D08-FBEF9D8E49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27040614-2A25-4D9E-AB85-257DEAD2B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37290BB-BED2-4D02-945F-F510C7EB9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87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65000"/>
                  </a:schemeClr>
                </a:solidFill>
                <a:latin typeface="Roboto"/>
              </a:rPr>
              <a:t>© </a:t>
            </a:r>
            <a:r>
              <a:rPr lang="en-US" altLang="zh-CN">
                <a:solidFill>
                  <a:schemeClr val="tx1">
                    <a:lumMod val="65000"/>
                  </a:schemeClr>
                </a:solidFill>
              </a:rPr>
              <a:t>Microsoft Confidential 2021</a:t>
            </a:r>
            <a:endParaRPr lang="en-US">
              <a:solidFill>
                <a:schemeClr val="tx1">
                  <a:lumMod val="65000"/>
                </a:schemeClr>
              </a:solidFill>
              <a:ea typeface="Segoe Pro" charset="0"/>
              <a:cs typeface="Segoe UI Regular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35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EDA42-988F-4C77-B6F2-0D80A7539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ECE51-395C-4FD6-B3A5-02123D198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53" y="2226623"/>
            <a:ext cx="7968343" cy="3855337"/>
          </a:xfrm>
        </p:spPr>
        <p:txBody>
          <a:bodyPr lIns="0"/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63D402-9855-4001-B499-44CC17392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0386" y="6356350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372B341-26BA-457A-8D08-FBEF9D8E49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73DD3C-AA56-4A68-A263-C4B9243A2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721BBE8-4AC2-40E2-A473-BC02C8B07F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87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65000"/>
                  </a:schemeClr>
                </a:solidFill>
                <a:latin typeface="Roboto"/>
              </a:rPr>
              <a:t>© </a:t>
            </a:r>
            <a:r>
              <a:rPr lang="en-US" altLang="zh-CN">
                <a:solidFill>
                  <a:schemeClr val="tx1">
                    <a:lumMod val="65000"/>
                  </a:schemeClr>
                </a:solidFill>
              </a:rPr>
              <a:t>Microsoft Confidential 2021</a:t>
            </a:r>
            <a:endParaRPr lang="en-US">
              <a:solidFill>
                <a:schemeClr val="tx1">
                  <a:lumMod val="65000"/>
                </a:schemeClr>
              </a:solidFill>
              <a:ea typeface="Segoe Pro" charset="0"/>
              <a:cs typeface="Segoe UI Regular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F531520-56CE-40B1-A7A2-2863438B3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263" y="1745673"/>
            <a:ext cx="7967662" cy="480950"/>
          </a:xfrm>
        </p:spPr>
        <p:txBody>
          <a:bodyPr lIns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8086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EDA42-988F-4C77-B6F2-0D80A7539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53" y="365125"/>
            <a:ext cx="5254831" cy="1325563"/>
          </a:xfrm>
        </p:spPr>
        <p:txBody>
          <a:bodyPr lIns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ECE51-395C-4FD6-B3A5-02123D198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53" y="2226623"/>
            <a:ext cx="4514207" cy="3855337"/>
          </a:xfr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63D402-9855-4001-B499-44CC17392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0386" y="6356350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80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372B341-26BA-457A-8D08-FBEF9D8E49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73DD3C-AA56-4A68-A263-C4B9243A2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721BBE8-4AC2-40E2-A473-BC02C8B07F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87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65000"/>
                  </a:schemeClr>
                </a:solidFill>
                <a:latin typeface="Roboto"/>
              </a:rPr>
              <a:t>© </a:t>
            </a:r>
            <a:r>
              <a:rPr lang="en-US" altLang="zh-CN">
                <a:solidFill>
                  <a:schemeClr val="tx1">
                    <a:lumMod val="65000"/>
                  </a:schemeClr>
                </a:solidFill>
              </a:rPr>
              <a:t>Microsoft Confidential 2021</a:t>
            </a:r>
            <a:endParaRPr lang="en-US">
              <a:solidFill>
                <a:schemeClr val="tx1">
                  <a:lumMod val="65000"/>
                </a:schemeClr>
              </a:solidFill>
              <a:ea typeface="Segoe Pro" charset="0"/>
              <a:cs typeface="Segoe UI Regular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F531520-56CE-40B1-A7A2-2863438B3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263" y="1745673"/>
            <a:ext cx="4513821" cy="480950"/>
          </a:xfrm>
        </p:spPr>
        <p:txBody>
          <a:bodyPr lIns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17A9821-1861-40F0-A9D9-4818155AF5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24" y="0"/>
            <a:ext cx="6096076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44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EDA42-988F-4C77-B6F2-0D80A7539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667" y="785576"/>
            <a:ext cx="5254831" cy="533860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363D402-9855-4001-B499-44CC17392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0386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r">
              <a:defRPr sz="80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372B341-26BA-457A-8D08-FBEF9D8E49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573DD3C-AA56-4A68-A263-C4B9243A2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721BBE8-4AC2-40E2-A473-BC02C8B07F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87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65000"/>
                  </a:schemeClr>
                </a:solidFill>
                <a:latin typeface="Roboto"/>
              </a:rPr>
              <a:t>© </a:t>
            </a:r>
            <a:r>
              <a:rPr lang="en-US" altLang="zh-CN">
                <a:solidFill>
                  <a:schemeClr val="tx1">
                    <a:lumMod val="65000"/>
                  </a:schemeClr>
                </a:solidFill>
              </a:rPr>
              <a:t>Microsoft Confidential 2021</a:t>
            </a:r>
            <a:endParaRPr lang="en-US">
              <a:solidFill>
                <a:schemeClr val="tx1">
                  <a:lumMod val="65000"/>
                </a:schemeClr>
              </a:solidFill>
              <a:ea typeface="Segoe Pro" charset="0"/>
              <a:cs typeface="Segoe UI Regular" panose="020B0502040204020203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F531520-56CE-40B1-A7A2-2863438B3F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5155" y="1319436"/>
            <a:ext cx="3893856" cy="37152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17A9821-1861-40F0-A9D9-4818155AF5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20562" y="1908580"/>
            <a:ext cx="8350876" cy="4320105"/>
          </a:xfrm>
        </p:spPr>
        <p:txBody>
          <a:bodyPr l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14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7014CC-62EA-4251-9858-E08702CB4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53" y="365125"/>
            <a:ext cx="11040094" cy="132556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A98FB-2D0E-4B43-B3F0-45BB95EB8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953" y="1825625"/>
            <a:ext cx="11040094" cy="435133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6AF3E-C31A-4947-84FA-625BD8FAD5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0386" y="63563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372B341-26BA-457A-8D08-FBEF9D8E49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6946B43-32A6-414A-A4E3-0C108AE45B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B3BC5A4-0D30-4E62-AD10-9F0A85BB5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1187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lumMod val="65000"/>
                  </a:schemeClr>
                </a:solidFill>
                <a:latin typeface="Roboto"/>
              </a:rPr>
              <a:t>© </a:t>
            </a:r>
            <a:r>
              <a:rPr lang="en-US" altLang="zh-CN">
                <a:solidFill>
                  <a:schemeClr val="tx1">
                    <a:lumMod val="65000"/>
                  </a:schemeClr>
                </a:solidFill>
              </a:rPr>
              <a:t>Microsoft Confidential 2021</a:t>
            </a:r>
            <a:endParaRPr lang="en-US">
              <a:solidFill>
                <a:schemeClr val="tx1">
                  <a:lumMod val="65000"/>
                </a:schemeClr>
              </a:solidFill>
              <a:ea typeface="Segoe Pro" charset="0"/>
              <a:cs typeface="Segoe UI Regular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C1EF2D-3A32-42C2-8397-A8B3951BF353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464897" y="2755606"/>
            <a:ext cx="6886110" cy="135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825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dirty="0">
          <a:gradFill>
            <a:gsLst>
              <a:gs pos="0">
                <a:srgbClr val="F094BB"/>
              </a:gs>
              <a:gs pos="40000">
                <a:srgbClr val="A05BD5"/>
              </a:gs>
              <a:gs pos="100000">
                <a:srgbClr val="0078D4"/>
              </a:gs>
            </a:gsLst>
            <a:lin ang="2700000" scaled="0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aq5ofl4QVs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8">
            <a:extLst>
              <a:ext uri="{FF2B5EF4-FFF2-40B4-BE49-F238E27FC236}">
                <a16:creationId xmlns:a16="http://schemas.microsoft.com/office/drawing/2014/main" id="{B2E4CD06-30DE-44BF-8E45-29BBD7E39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348" y="1561750"/>
            <a:ext cx="9144000" cy="2387600"/>
          </a:xfrm>
        </p:spPr>
        <p:txBody>
          <a:bodyPr/>
          <a:lstStyle/>
          <a:p>
            <a:r>
              <a:rPr lang="en-US" dirty="0"/>
              <a:t>Azure Percept Bootcamp </a:t>
            </a:r>
            <a:r>
              <a:rPr lang="en-US" sz="4800" dirty="0"/>
              <a:t>Solution Hack: Garment Counter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AE3B5-A265-4308-AEB8-916994ED2831}"/>
              </a:ext>
            </a:extLst>
          </p:cNvPr>
          <p:cNvSpPr txBox="1"/>
          <p:nvPr/>
        </p:nvSpPr>
        <p:spPr>
          <a:xfrm>
            <a:off x="538348" y="4574091"/>
            <a:ext cx="6790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b="1" spc="-50" dirty="0">
                <a:ln w="3175">
                  <a:noFill/>
                </a:ln>
                <a:gradFill>
                  <a:gsLst>
                    <a:gs pos="0">
                      <a:srgbClr val="F094BB"/>
                    </a:gs>
                    <a:gs pos="50000">
                      <a:srgbClr val="A05BD5"/>
                    </a:gs>
                    <a:gs pos="100000">
                      <a:srgbClr val="0078D4"/>
                    </a:gs>
                  </a:gsLst>
                  <a:lin ang="2700000" scaled="0"/>
                </a:gradFill>
                <a:latin typeface="Segoe UI"/>
              </a:rPr>
              <a:t>03-15-2022</a:t>
            </a: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44F6A6BD-76C5-4378-8750-D238CF9C33BB}"/>
              </a:ext>
            </a:extLst>
          </p:cNvPr>
          <p:cNvSpPr txBox="1">
            <a:spLocks/>
          </p:cNvSpPr>
          <p:nvPr/>
        </p:nvSpPr>
        <p:spPr>
          <a:xfrm>
            <a:off x="7156095" y="304157"/>
            <a:ext cx="5052506" cy="1438382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>
                <a:gradFill>
                  <a:gsLst>
                    <a:gs pos="0">
                      <a:srgbClr val="F094BB"/>
                    </a:gs>
                    <a:gs pos="40000">
                      <a:srgbClr val="A05BD5"/>
                    </a:gs>
                    <a:gs pos="100000">
                      <a:srgbClr val="0078D4"/>
                    </a:gs>
                  </a:gsLst>
                  <a:lin ang="27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Presented By:</a:t>
            </a:r>
          </a:p>
          <a:p>
            <a:endParaRPr lang="en-US" sz="4400" dirty="0"/>
          </a:p>
          <a:p>
            <a:r>
              <a:rPr lang="en-US" sz="3600" dirty="0"/>
              <a:t>Rajesh Dhiman </a:t>
            </a:r>
            <a:r>
              <a:rPr lang="en-US" sz="2900" dirty="0"/>
              <a:t>(rajesh.dhiman@capgemini.</a:t>
            </a:r>
            <a:r>
              <a:rPr lang="en-US" sz="2900"/>
              <a:t>com</a:t>
            </a:r>
            <a:r>
              <a:rPr lang="en-US" sz="2900" dirty="0"/>
              <a:t>)</a:t>
            </a:r>
          </a:p>
          <a:p>
            <a:endParaRPr lang="en-US" sz="2900" dirty="0"/>
          </a:p>
          <a:p>
            <a:r>
              <a:rPr lang="en-US" sz="3600" dirty="0"/>
              <a:t>Manan Shah </a:t>
            </a:r>
            <a:r>
              <a:rPr lang="en-US" sz="2900" dirty="0"/>
              <a:t>(manan.a.shah@capgemini.com)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262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BA451-1044-4A94-B1A2-A349BD95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53" y="223976"/>
            <a:ext cx="11040094" cy="1325563"/>
          </a:xfrm>
        </p:spPr>
        <p:txBody>
          <a:bodyPr/>
          <a:lstStyle/>
          <a:p>
            <a:r>
              <a:rPr lang="en-US">
                <a:latin typeface="Calibri" panose="020F0502020204030204" pitchFamily="34" charset="0"/>
                <a:cs typeface="Arial" panose="020B0604020202020204" pitchFamily="34" charset="0"/>
              </a:rPr>
              <a:t>Next Steps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2BCFD-F966-4F7A-B653-22272D28D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72B341-26BA-457A-8D08-FBEF9D8E49C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95809-650B-4144-86FA-F4F65E675CCD}"/>
              </a:ext>
            </a:extLst>
          </p:cNvPr>
          <p:cNvSpPr txBox="1"/>
          <p:nvPr/>
        </p:nvSpPr>
        <p:spPr>
          <a:xfrm>
            <a:off x="421139" y="1721373"/>
            <a:ext cx="11349722" cy="3037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  <a:tab pos="914400" algn="l"/>
              </a:tabLst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Current implementation and future enhancements–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Integrate speech module for voice commands (In progress)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 tone training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BI representation of color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tone selection trend </a:t>
            </a: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Greet the customer on their selection for trend, based on the color in fashion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  <a:tab pos="914400" algn="l"/>
              </a:tabLs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014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BA451-1044-4A94-B1A2-A349BD95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53" y="223976"/>
            <a:ext cx="11040094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Arial" panose="020B0604020202020204" pitchFamily="34" charset="0"/>
              </a:rPr>
              <a:t>Thank you 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2BCFD-F966-4F7A-B653-22272D28D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72B341-26BA-457A-8D08-FBEF9D8E49C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13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BA451-1044-4A94-B1A2-A349BD95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53" y="223976"/>
            <a:ext cx="11040094" cy="1325563"/>
          </a:xfrm>
        </p:spPr>
        <p:txBody>
          <a:bodyPr/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Case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2BCFD-F966-4F7A-B653-22272D28D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72B341-26BA-457A-8D08-FBEF9D8E49C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95809-650B-4144-86FA-F4F65E675CCD}"/>
              </a:ext>
            </a:extLst>
          </p:cNvPr>
          <p:cNvSpPr txBox="1"/>
          <p:nvPr/>
        </p:nvSpPr>
        <p:spPr>
          <a:xfrm>
            <a:off x="493058" y="1372189"/>
            <a:ext cx="11349722" cy="4998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Vision Statement –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Tx/>
              <a:buAutoNum type="arabicPeriod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Theft Prevention: C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ount the garments taken by the customer to fitting room of a cloth retail store.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Analyze the tone (Lighter tone /Darker tone) of the garments picked by the customer.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a predictive analysis to the garment designers, for color choices made by the customers for the region.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925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BA451-1044-4A94-B1A2-A349BD95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53" y="223976"/>
            <a:ext cx="11040094" cy="1325563"/>
          </a:xfrm>
        </p:spPr>
        <p:txBody>
          <a:bodyPr/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Azure Percept Reference Architecture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2BCFD-F966-4F7A-B653-22272D28D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72B341-26BA-457A-8D08-FBEF9D8E49C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95809-650B-4144-86FA-F4F65E675CCD}"/>
              </a:ext>
            </a:extLst>
          </p:cNvPr>
          <p:cNvSpPr txBox="1"/>
          <p:nvPr/>
        </p:nvSpPr>
        <p:spPr>
          <a:xfrm>
            <a:off x="575953" y="1690688"/>
            <a:ext cx="1134972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utlining a high-level overview of the tools and services used within the solution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dirty="0">
                <a:solidFill>
                  <a:prstClr val="white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Eye Module, Speech Module and Custom Module on Edge Device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 pitchFamily="34" charset="0"/>
                <a:cs typeface="Arial" panose="020B0604020202020204" pitchFamily="34" charset="0"/>
              </a:rPr>
              <a:t>Az</a:t>
            </a:r>
            <a:r>
              <a:rPr lang="en-US" sz="2200" dirty="0" err="1">
                <a:solidFill>
                  <a:prstClr val="white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ure</a:t>
            </a:r>
            <a:r>
              <a:rPr lang="en-US" sz="2200" dirty="0">
                <a:solidFill>
                  <a:prstClr val="white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resources, services and Power BI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A23D4A-5FA2-4352-8FCE-9CF6D06E4D61}"/>
              </a:ext>
            </a:extLst>
          </p:cNvPr>
          <p:cNvSpPr/>
          <p:nvPr/>
        </p:nvSpPr>
        <p:spPr>
          <a:xfrm>
            <a:off x="727909" y="4020677"/>
            <a:ext cx="5196641" cy="152880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05D089-5859-40A1-AF7C-49F18A3D6957}"/>
              </a:ext>
            </a:extLst>
          </p:cNvPr>
          <p:cNvSpPr/>
          <p:nvPr/>
        </p:nvSpPr>
        <p:spPr>
          <a:xfrm>
            <a:off x="977686" y="4125806"/>
            <a:ext cx="1837431" cy="4286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Eye Module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2810F-B0CF-4CD7-AE45-4C4145E74B9D}"/>
              </a:ext>
            </a:extLst>
          </p:cNvPr>
          <p:cNvSpPr txBox="1"/>
          <p:nvPr/>
        </p:nvSpPr>
        <p:spPr>
          <a:xfrm>
            <a:off x="977687" y="4554431"/>
            <a:ext cx="17373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Garment Detection Model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F06CA4D-3530-4551-AB05-29D8DC15F64B}"/>
              </a:ext>
            </a:extLst>
          </p:cNvPr>
          <p:cNvSpPr/>
          <p:nvPr/>
        </p:nvSpPr>
        <p:spPr>
          <a:xfrm>
            <a:off x="977687" y="4884317"/>
            <a:ext cx="1837432" cy="4286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Speech Module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9F3504-2531-43F3-A6BF-B9D2A6779790}"/>
              </a:ext>
            </a:extLst>
          </p:cNvPr>
          <p:cNvSpPr txBox="1"/>
          <p:nvPr/>
        </p:nvSpPr>
        <p:spPr>
          <a:xfrm>
            <a:off x="977687" y="5306721"/>
            <a:ext cx="17373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Custom Commands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C736A2E-6EC7-4952-8ACE-5973F1BDE0B1}"/>
              </a:ext>
            </a:extLst>
          </p:cNvPr>
          <p:cNvSpPr/>
          <p:nvPr/>
        </p:nvSpPr>
        <p:spPr>
          <a:xfrm>
            <a:off x="3531516" y="4240401"/>
            <a:ext cx="2133600" cy="914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Custom Module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720E38-08C8-4D1F-B224-1380197CF709}"/>
              </a:ext>
            </a:extLst>
          </p:cNvPr>
          <p:cNvSpPr txBox="1"/>
          <p:nvPr/>
        </p:nvSpPr>
        <p:spPr>
          <a:xfrm>
            <a:off x="3531516" y="5167973"/>
            <a:ext cx="21336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Garment counting over custom commands model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E2FDBC8C-8EB8-4947-82F5-FAF5F36E5956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2815117" y="4340119"/>
            <a:ext cx="716399" cy="35748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77CFA52D-477F-4BA2-AF7C-03DF65203510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2815119" y="4697601"/>
            <a:ext cx="716397" cy="40102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786E0F4-F709-4B76-8B94-C7F064F7CD27}"/>
              </a:ext>
            </a:extLst>
          </p:cNvPr>
          <p:cNvSpPr txBox="1"/>
          <p:nvPr/>
        </p:nvSpPr>
        <p:spPr>
          <a:xfrm>
            <a:off x="2645691" y="5910924"/>
            <a:ext cx="1935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Azure Percept DK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562930E-EA7C-42C5-90D7-2F377B1BB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046" y="4051017"/>
            <a:ext cx="4581525" cy="1476375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99705F4-3FFA-4C57-AA39-ECEB4CDAA56D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>
            <a:off x="5924550" y="4785081"/>
            <a:ext cx="856496" cy="41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CA00EC59-1E19-4DBB-91BB-CECAEE95C0C5}"/>
              </a:ext>
            </a:extLst>
          </p:cNvPr>
          <p:cNvSpPr txBox="1">
            <a:spLocks/>
          </p:cNvSpPr>
          <p:nvPr/>
        </p:nvSpPr>
        <p:spPr>
          <a:xfrm>
            <a:off x="6781046" y="3281041"/>
            <a:ext cx="1460043" cy="541237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gradFill>
                  <a:gsLst>
                    <a:gs pos="0">
                      <a:srgbClr val="F094BB"/>
                    </a:gs>
                    <a:gs pos="40000">
                      <a:srgbClr val="A05BD5"/>
                    </a:gs>
                    <a:gs pos="100000">
                      <a:srgbClr val="0078D4"/>
                    </a:gs>
                  </a:gsLst>
                  <a:lin ang="27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Cloud</a:t>
            </a:r>
            <a:endParaRPr lang="en-US" b="1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EC3D12E-0CE9-4C93-BA10-475C85711DB6}"/>
              </a:ext>
            </a:extLst>
          </p:cNvPr>
          <p:cNvSpPr txBox="1">
            <a:spLocks/>
          </p:cNvSpPr>
          <p:nvPr/>
        </p:nvSpPr>
        <p:spPr>
          <a:xfrm>
            <a:off x="702854" y="3270786"/>
            <a:ext cx="836210" cy="541237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gradFill>
                  <a:gsLst>
                    <a:gs pos="0">
                      <a:srgbClr val="F094BB"/>
                    </a:gs>
                    <a:gs pos="40000">
                      <a:srgbClr val="A05BD5"/>
                    </a:gs>
                    <a:gs pos="100000">
                      <a:srgbClr val="0078D4"/>
                    </a:gs>
                  </a:gsLst>
                  <a:lin ang="27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Edge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73396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BA451-1044-4A94-B1A2-A349BD95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53" y="223976"/>
            <a:ext cx="11040094" cy="1325563"/>
          </a:xfrm>
        </p:spPr>
        <p:txBody>
          <a:bodyPr/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Azure Percept Reference Architecture (Detailed)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2BCFD-F966-4F7A-B653-22272D28D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72B341-26BA-457A-8D08-FBEF9D8E49C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A00EC59-1E19-4DBB-91BB-CECAEE95C0C5}"/>
              </a:ext>
            </a:extLst>
          </p:cNvPr>
          <p:cNvSpPr txBox="1">
            <a:spLocks/>
          </p:cNvSpPr>
          <p:nvPr/>
        </p:nvSpPr>
        <p:spPr>
          <a:xfrm rot="5400000">
            <a:off x="10471843" y="5538272"/>
            <a:ext cx="1460043" cy="541237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gradFill>
                  <a:gsLst>
                    <a:gs pos="0">
                      <a:srgbClr val="F094BB"/>
                    </a:gs>
                    <a:gs pos="40000">
                      <a:srgbClr val="A05BD5"/>
                    </a:gs>
                    <a:gs pos="100000">
                      <a:srgbClr val="0078D4"/>
                    </a:gs>
                  </a:gsLst>
                  <a:lin ang="27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Cloud</a:t>
            </a: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EC3D12E-0CE9-4C93-BA10-475C85711DB6}"/>
              </a:ext>
            </a:extLst>
          </p:cNvPr>
          <p:cNvSpPr txBox="1">
            <a:spLocks/>
          </p:cNvSpPr>
          <p:nvPr/>
        </p:nvSpPr>
        <p:spPr>
          <a:xfrm rot="16200000">
            <a:off x="493996" y="1779405"/>
            <a:ext cx="836210" cy="541237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gradFill>
                  <a:gsLst>
                    <a:gs pos="0">
                      <a:srgbClr val="F094BB"/>
                    </a:gs>
                    <a:gs pos="40000">
                      <a:srgbClr val="A05BD5"/>
                    </a:gs>
                    <a:gs pos="100000">
                      <a:srgbClr val="0078D4"/>
                    </a:gs>
                  </a:gsLst>
                  <a:lin ang="27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Edge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B0872C8-991F-4001-B485-6DCA0327A0E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04937">
            <a:off x="1689760" y="1643392"/>
            <a:ext cx="1767568" cy="885097"/>
          </a:xfrm>
          <a:prstGeom prst="rect">
            <a:avLst/>
          </a:prstGeom>
        </p:spPr>
      </p:pic>
      <p:sp>
        <p:nvSpPr>
          <p:cNvPr id="27" name="Cloud 26">
            <a:extLst>
              <a:ext uri="{FF2B5EF4-FFF2-40B4-BE49-F238E27FC236}">
                <a16:creationId xmlns:a16="http://schemas.microsoft.com/office/drawing/2014/main" id="{8FB90604-07DB-428D-B0C4-58901619082B}"/>
              </a:ext>
            </a:extLst>
          </p:cNvPr>
          <p:cNvSpPr/>
          <p:nvPr/>
        </p:nvSpPr>
        <p:spPr>
          <a:xfrm>
            <a:off x="3296173" y="3110343"/>
            <a:ext cx="3638166" cy="3523681"/>
          </a:xfrm>
          <a:prstGeom prst="cloud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6B0AA6-8BC3-4C1D-A72E-D65E8D57FBFB}"/>
              </a:ext>
            </a:extLst>
          </p:cNvPr>
          <p:cNvSpPr/>
          <p:nvPr/>
        </p:nvSpPr>
        <p:spPr>
          <a:xfrm>
            <a:off x="3848330" y="1220232"/>
            <a:ext cx="1362269" cy="31724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Speech &amp; Ear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EA7BA0-B16A-4718-BF4F-73ABA9A383D3}"/>
              </a:ext>
            </a:extLst>
          </p:cNvPr>
          <p:cNvSpPr/>
          <p:nvPr/>
        </p:nvSpPr>
        <p:spPr>
          <a:xfrm>
            <a:off x="3848330" y="1927322"/>
            <a:ext cx="1362269" cy="31724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Eye Module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C77331-75B0-419C-8B46-9DF26B0DD9F9}"/>
              </a:ext>
            </a:extLst>
          </p:cNvPr>
          <p:cNvSpPr/>
          <p:nvPr/>
        </p:nvSpPr>
        <p:spPr>
          <a:xfrm>
            <a:off x="6392074" y="1523387"/>
            <a:ext cx="1362269" cy="31724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Garment Counting Custom Module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4BDDD73-EB65-4298-914A-D8F3D83D8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270" y="3707279"/>
            <a:ext cx="708249" cy="592052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4B05E2D-FE74-4D9D-93CA-AA6F63303DE1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>
            <a:off x="5210599" y="1378852"/>
            <a:ext cx="1181475" cy="303155"/>
          </a:xfrm>
          <a:prstGeom prst="bentConnector3">
            <a:avLst>
              <a:gd name="adj1" fmla="val 397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73C2B525-FBC8-4296-9EB4-D3080B53DCBD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 flipV="1">
            <a:off x="5210599" y="1682007"/>
            <a:ext cx="1181475" cy="403935"/>
          </a:xfrm>
          <a:prstGeom prst="bentConnector3">
            <a:avLst>
              <a:gd name="adj1" fmla="val 397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81D9794-F13F-4AEA-BF19-EE025F30B90A}"/>
              </a:ext>
            </a:extLst>
          </p:cNvPr>
          <p:cNvCxnSpPr>
            <a:cxnSpLocks/>
            <a:stCxn id="31" idx="1"/>
            <a:endCxn id="26" idx="1"/>
          </p:cNvCxnSpPr>
          <p:nvPr/>
        </p:nvCxnSpPr>
        <p:spPr>
          <a:xfrm rot="10800000">
            <a:off x="2751018" y="2951723"/>
            <a:ext cx="1164252" cy="10515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CA3A09E2-5D61-46E8-97A8-E634F3561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780" y="5705390"/>
            <a:ext cx="680333" cy="482817"/>
          </a:xfrm>
          <a:prstGeom prst="rect">
            <a:avLst/>
          </a:prstGeom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688BA6E-F9F0-4492-862C-303A02C44A39}"/>
              </a:ext>
            </a:extLst>
          </p:cNvPr>
          <p:cNvCxnSpPr>
            <a:cxnSpLocks/>
            <a:stCxn id="26" idx="1"/>
            <a:endCxn id="28" idx="1"/>
          </p:cNvCxnSpPr>
          <p:nvPr/>
        </p:nvCxnSpPr>
        <p:spPr>
          <a:xfrm rot="5400000" flipH="1" flipV="1">
            <a:off x="2513239" y="1616631"/>
            <a:ext cx="1572870" cy="1097312"/>
          </a:xfrm>
          <a:prstGeom prst="bentConnector4">
            <a:avLst>
              <a:gd name="adj1" fmla="val 23433"/>
              <a:gd name="adj2" fmla="val 345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E7BD94A-D6AE-4715-975A-F99ACCF251EF}"/>
              </a:ext>
            </a:extLst>
          </p:cNvPr>
          <p:cNvCxnSpPr>
            <a:cxnSpLocks/>
            <a:stCxn id="26" idx="1"/>
            <a:endCxn id="29" idx="1"/>
          </p:cNvCxnSpPr>
          <p:nvPr/>
        </p:nvCxnSpPr>
        <p:spPr>
          <a:xfrm rot="5400000" flipH="1" flipV="1">
            <a:off x="2866784" y="1970176"/>
            <a:ext cx="865780" cy="1097312"/>
          </a:xfrm>
          <a:prstGeom prst="bentConnector4">
            <a:avLst>
              <a:gd name="adj1" fmla="val 28559"/>
              <a:gd name="adj2" fmla="val 821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FC61FF2-30C2-4218-BDEE-48EAC8F7676B}"/>
              </a:ext>
            </a:extLst>
          </p:cNvPr>
          <p:cNvSpPr txBox="1"/>
          <p:nvPr/>
        </p:nvSpPr>
        <p:spPr>
          <a:xfrm rot="16200000">
            <a:off x="2773099" y="1527866"/>
            <a:ext cx="9414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Telemetry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A5297F-9064-41FC-A059-19933E072275}"/>
              </a:ext>
            </a:extLst>
          </p:cNvPr>
          <p:cNvSpPr txBox="1"/>
          <p:nvPr/>
        </p:nvSpPr>
        <p:spPr>
          <a:xfrm rot="16200000">
            <a:off x="3103039" y="2176702"/>
            <a:ext cx="877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Telemetry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C6839E-BA0E-4C5D-B18A-DDD3DA368938}"/>
              </a:ext>
            </a:extLst>
          </p:cNvPr>
          <p:cNvSpPr txBox="1"/>
          <p:nvPr/>
        </p:nvSpPr>
        <p:spPr>
          <a:xfrm>
            <a:off x="5640279" y="1442334"/>
            <a:ext cx="8606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Telemetry</a:t>
            </a:r>
            <a:endParaRPr lang="en-US" sz="9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80D3474-348C-4CE5-8684-D7434FEB3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870" y="3720491"/>
            <a:ext cx="680333" cy="56736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CDDE5D-7266-4DEC-8F2B-1976060D00B3}"/>
              </a:ext>
            </a:extLst>
          </p:cNvPr>
          <p:cNvCxnSpPr>
            <a:stCxn id="31" idx="3"/>
            <a:endCxn id="41" idx="1"/>
          </p:cNvCxnSpPr>
          <p:nvPr/>
        </p:nvCxnSpPr>
        <p:spPr>
          <a:xfrm>
            <a:off x="4623519" y="4003305"/>
            <a:ext cx="670351" cy="8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3EB7051D-7D50-482C-851D-9AEDD522E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9780" y="4566525"/>
            <a:ext cx="694991" cy="50478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B458191-6B34-43CA-9A4F-1F345DD06F5B}"/>
              </a:ext>
            </a:extLst>
          </p:cNvPr>
          <p:cNvSpPr txBox="1"/>
          <p:nvPr/>
        </p:nvSpPr>
        <p:spPr>
          <a:xfrm>
            <a:off x="4633848" y="3649121"/>
            <a:ext cx="766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Vision Training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73DEFC-C4C0-40EE-82D1-591C8B86E417}"/>
              </a:ext>
            </a:extLst>
          </p:cNvPr>
          <p:cNvSpPr txBox="1"/>
          <p:nvPr/>
        </p:nvSpPr>
        <p:spPr>
          <a:xfrm>
            <a:off x="2748567" y="3795240"/>
            <a:ext cx="11270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Vision Trained Model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11FDBEE-7F94-411F-95F8-FE3FBF6C24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2440" y="4938177"/>
            <a:ext cx="685896" cy="52394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52047B9-078D-4BBC-8134-CC5B6B8F6D3A}"/>
              </a:ext>
            </a:extLst>
          </p:cNvPr>
          <p:cNvSpPr txBox="1"/>
          <p:nvPr/>
        </p:nvSpPr>
        <p:spPr>
          <a:xfrm>
            <a:off x="3702551" y="5439623"/>
            <a:ext cx="10514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Azure Speech Studio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69063D5-42AF-47E5-A615-2A283316BC14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4488336" y="4952710"/>
            <a:ext cx="626920" cy="2474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7231AE9-F7B4-452C-9E5D-DD122966C3D7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4488336" y="5200151"/>
            <a:ext cx="782306" cy="5677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E05284B-FC91-430C-BA7C-B069B86FCBC8}"/>
              </a:ext>
            </a:extLst>
          </p:cNvPr>
          <p:cNvCxnSpPr>
            <a:cxnSpLocks/>
            <a:stCxn id="46" idx="1"/>
            <a:endCxn id="26" idx="1"/>
          </p:cNvCxnSpPr>
          <p:nvPr/>
        </p:nvCxnSpPr>
        <p:spPr>
          <a:xfrm rot="10800000">
            <a:off x="2751018" y="2951723"/>
            <a:ext cx="1051422" cy="22484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89F58B5-F3B0-4CAD-ACEA-66F1CAD2DE7F}"/>
              </a:ext>
            </a:extLst>
          </p:cNvPr>
          <p:cNvSpPr txBox="1"/>
          <p:nvPr/>
        </p:nvSpPr>
        <p:spPr>
          <a:xfrm>
            <a:off x="2421401" y="5142209"/>
            <a:ext cx="11924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Speech Trained Model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87C3E0-68C9-4423-99C3-611FB27887C3}"/>
              </a:ext>
            </a:extLst>
          </p:cNvPr>
          <p:cNvSpPr txBox="1"/>
          <p:nvPr/>
        </p:nvSpPr>
        <p:spPr>
          <a:xfrm rot="2212223">
            <a:off x="4587064" y="5356667"/>
            <a:ext cx="766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speech Training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1DBA947-0A84-4FE4-87F5-2616E9177235}"/>
              </a:ext>
            </a:extLst>
          </p:cNvPr>
          <p:cNvSpPr txBox="1"/>
          <p:nvPr/>
        </p:nvSpPr>
        <p:spPr>
          <a:xfrm>
            <a:off x="5272774" y="5059326"/>
            <a:ext cx="9649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Custom </a:t>
            </a:r>
          </a:p>
          <a:p>
            <a:r>
              <a:rPr lang="en-US" sz="1050" dirty="0"/>
              <a:t>Commands</a:t>
            </a:r>
          </a:p>
        </p:txBody>
      </p:sp>
      <p:sp>
        <p:nvSpPr>
          <p:cNvPr id="54" name="Cloud 53">
            <a:extLst>
              <a:ext uri="{FF2B5EF4-FFF2-40B4-BE49-F238E27FC236}">
                <a16:creationId xmlns:a16="http://schemas.microsoft.com/office/drawing/2014/main" id="{FF0B9367-13D0-4416-B770-900C55BA5E09}"/>
              </a:ext>
            </a:extLst>
          </p:cNvPr>
          <p:cNvSpPr/>
          <p:nvPr/>
        </p:nvSpPr>
        <p:spPr>
          <a:xfrm>
            <a:off x="8018648" y="532826"/>
            <a:ext cx="3268075" cy="3282962"/>
          </a:xfrm>
          <a:prstGeom prst="cloud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BA009E4-F5D2-46E5-A8CB-CD91839630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4137" y="1393892"/>
            <a:ext cx="590632" cy="58110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1FED2AC-CE7B-4A10-AECC-076EE508C470}"/>
              </a:ext>
            </a:extLst>
          </p:cNvPr>
          <p:cNvSpPr txBox="1"/>
          <p:nvPr/>
        </p:nvSpPr>
        <p:spPr>
          <a:xfrm>
            <a:off x="8506407" y="2007715"/>
            <a:ext cx="7870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IOT Hub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F6E7602D-2268-40FE-8464-65B96004E6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0147" y="887358"/>
            <a:ext cx="508228" cy="41984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27BA18F-2B7E-4A99-9DA1-E5F33707ED95}"/>
              </a:ext>
            </a:extLst>
          </p:cNvPr>
          <p:cNvSpPr txBox="1"/>
          <p:nvPr/>
        </p:nvSpPr>
        <p:spPr>
          <a:xfrm>
            <a:off x="1416984" y="2238547"/>
            <a:ext cx="7870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Edge Devices at Customer location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D7E6C34-AD94-4B7D-8E87-4AB2E4CA7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137" y="2431406"/>
            <a:ext cx="708249" cy="59205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9D9B9DB-E089-4E62-81F4-34D720E27D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9332" y="2550509"/>
            <a:ext cx="600159" cy="51442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9A12A9A-3C89-4FB9-B357-E6796705A1A6}"/>
              </a:ext>
            </a:extLst>
          </p:cNvPr>
          <p:cNvSpPr txBox="1"/>
          <p:nvPr/>
        </p:nvSpPr>
        <p:spPr>
          <a:xfrm>
            <a:off x="9489825" y="3063784"/>
            <a:ext cx="7870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Devices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6FBF65-B1C1-4B5B-A227-5B411F3F9C7F}"/>
              </a:ext>
            </a:extLst>
          </p:cNvPr>
          <p:cNvSpPr txBox="1"/>
          <p:nvPr/>
        </p:nvSpPr>
        <p:spPr>
          <a:xfrm>
            <a:off x="10537733" y="1917833"/>
            <a:ext cx="7870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Live Telemetry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A61EC7B6-91D5-40C7-842A-092C24FB1370}"/>
              </a:ext>
            </a:extLst>
          </p:cNvPr>
          <p:cNvCxnSpPr>
            <a:cxnSpLocks/>
            <a:stCxn id="30" idx="3"/>
            <a:endCxn id="59" idx="1"/>
          </p:cNvCxnSpPr>
          <p:nvPr/>
        </p:nvCxnSpPr>
        <p:spPr>
          <a:xfrm>
            <a:off x="7754343" y="1682007"/>
            <a:ext cx="709794" cy="1045425"/>
          </a:xfrm>
          <a:prstGeom prst="bentConnector3">
            <a:avLst>
              <a:gd name="adj1" fmla="val 250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8247824E-B407-4CAB-A09E-DA9048D21504}"/>
              </a:ext>
            </a:extLst>
          </p:cNvPr>
          <p:cNvCxnSpPr>
            <a:cxnSpLocks/>
            <a:stCxn id="60" idx="1"/>
            <a:endCxn id="60" idx="1"/>
          </p:cNvCxnSpPr>
          <p:nvPr/>
        </p:nvCxnSpPr>
        <p:spPr>
          <a:xfrm rot="10800000">
            <a:off x="9359332" y="2807720"/>
            <a:ext cx="12700" cy="1270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A439AAF-E89F-49D7-80C8-F6F0CCED497D}"/>
              </a:ext>
            </a:extLst>
          </p:cNvPr>
          <p:cNvCxnSpPr>
            <a:cxnSpLocks/>
            <a:stCxn id="60" idx="3"/>
            <a:endCxn id="5" idx="1"/>
          </p:cNvCxnSpPr>
          <p:nvPr/>
        </p:nvCxnSpPr>
        <p:spPr>
          <a:xfrm flipV="1">
            <a:off x="9959491" y="2112574"/>
            <a:ext cx="210220" cy="6951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C57A175-7AE8-44EF-9911-25944EA6C621}"/>
              </a:ext>
            </a:extLst>
          </p:cNvPr>
          <p:cNvCxnSpPr>
            <a:cxnSpLocks/>
            <a:stCxn id="55" idx="3"/>
            <a:endCxn id="57" idx="2"/>
          </p:cNvCxnSpPr>
          <p:nvPr/>
        </p:nvCxnSpPr>
        <p:spPr>
          <a:xfrm flipV="1">
            <a:off x="9054769" y="1307199"/>
            <a:ext cx="489492" cy="3772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D813DFD8-F5F2-4FFB-9A53-4E67812E1609}"/>
              </a:ext>
            </a:extLst>
          </p:cNvPr>
          <p:cNvCxnSpPr>
            <a:stCxn id="55" idx="1"/>
            <a:endCxn id="30" idx="0"/>
          </p:cNvCxnSpPr>
          <p:nvPr/>
        </p:nvCxnSpPr>
        <p:spPr>
          <a:xfrm rot="10800000">
            <a:off x="7073209" y="1523387"/>
            <a:ext cx="1390928" cy="161058"/>
          </a:xfrm>
          <a:prstGeom prst="bentConnector4">
            <a:avLst>
              <a:gd name="adj1" fmla="val 20148"/>
              <a:gd name="adj2" fmla="val 241936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459A707A-62D8-4D2D-B265-F5F96D083F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213905">
            <a:off x="3948018" y="6085489"/>
            <a:ext cx="589554" cy="21671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369594C-65BC-48FB-9608-0F90618C8F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8882282">
            <a:off x="9573194" y="3421697"/>
            <a:ext cx="589554" cy="216714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7919CED2-D275-4FBA-BAFE-811CEAF7B91A}"/>
              </a:ext>
            </a:extLst>
          </p:cNvPr>
          <p:cNvSpPr txBox="1"/>
          <p:nvPr/>
        </p:nvSpPr>
        <p:spPr>
          <a:xfrm>
            <a:off x="9651182" y="1252598"/>
            <a:ext cx="7870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IOT Edge</a:t>
            </a:r>
          </a:p>
        </p:txBody>
      </p:sp>
      <p:pic>
        <p:nvPicPr>
          <p:cNvPr id="5" name="Graphic 4" descr="Eye outline">
            <a:extLst>
              <a:ext uri="{FF2B5EF4-FFF2-40B4-BE49-F238E27FC236}">
                <a16:creationId xmlns:a16="http://schemas.microsoft.com/office/drawing/2014/main" id="{62DF9B78-C2B7-4624-BAA8-38270BE66B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69711" y="188397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12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BA451-1044-4A94-B1A2-A349BD95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53" y="223976"/>
            <a:ext cx="11040094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Arial" panose="020B0604020202020204" pitchFamily="34" charset="0"/>
              </a:rPr>
              <a:t>Implementation: Steps/ Results / Outcome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2BCFD-F966-4F7A-B653-22272D28D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72B341-26BA-457A-8D08-FBEF9D8E49C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95809-650B-4144-86FA-F4F65E675CCD}"/>
              </a:ext>
            </a:extLst>
          </p:cNvPr>
          <p:cNvSpPr txBox="1"/>
          <p:nvPr/>
        </p:nvSpPr>
        <p:spPr>
          <a:xfrm>
            <a:off x="575953" y="1437469"/>
            <a:ext cx="11349722" cy="4236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Solution Outline:</a:t>
            </a:r>
          </a:p>
          <a:p>
            <a:pPr marL="0" marR="0" lvl="0" indent="0" algn="just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Voice commands to start and stop scanning.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Vision to detect and count the garment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Vision to detect the color tone 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 actuators to announce the garment count </a:t>
            </a:r>
          </a:p>
          <a:p>
            <a:pPr marL="0" marR="0" lvl="0" indent="0" algn="just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 defTabSz="914367">
              <a:defRPr/>
            </a:pPr>
            <a:r>
              <a:rPr lang="en-US" sz="2200" dirty="0">
                <a:latin typeface="Calibri" panose="020F0502020204030204" pitchFamily="34" charset="0"/>
                <a:cs typeface="Arial" panose="020B0604020202020204" pitchFamily="34" charset="0"/>
              </a:rPr>
              <a:t>Training of Model:</a:t>
            </a:r>
          </a:p>
          <a:p>
            <a:pPr algn="just" defTabSz="914367">
              <a:defRPr/>
            </a:pPr>
            <a:endParaRPr lang="en-US" sz="7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 </a:t>
            </a:r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than 250 images have been captured to train the model.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 pitchFamily="34" charset="0"/>
                <a:cs typeface="Times New Roman" panose="02020603050405020304" pitchFamily="18" charset="0"/>
              </a:rPr>
              <a:t>4 iteration</a:t>
            </a:r>
            <a:r>
              <a:rPr lang="en-US" sz="2200" dirty="0">
                <a:solidFill>
                  <a:prstClr val="white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 have been executed for more precises identification and results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Calibri" panose="020F0502020204030204" pitchFamily="34" charset="0"/>
                <a:cs typeface="Times New Roman" panose="02020603050405020304" pitchFamily="18" charset="0"/>
              </a:rPr>
              <a:t>Model has been trained for voice action. 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2200" dirty="0">
                <a:solidFill>
                  <a:prstClr val="white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Speech Command: Start, Next and Stop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576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47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49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BA451-1044-4A94-B1A2-A349BD95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Implementation: Training/ Iterations </a:t>
            </a:r>
            <a:endParaRPr lang="en-US" sz="38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069B62-CD70-4F10-AFC8-7755EADF7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1" y="426355"/>
            <a:ext cx="4416894" cy="24182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432B41-ACD5-4580-B203-CA72A5B220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43" r="9413"/>
          <a:stretch/>
        </p:blipFill>
        <p:spPr>
          <a:xfrm>
            <a:off x="6211591" y="3155743"/>
            <a:ext cx="5444302" cy="31472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2BCFD-F966-4F7A-B653-22272D28D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5174" y="6356350"/>
            <a:ext cx="4286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372B341-26BA-457A-8D08-FBEF9D8E49C1}" type="slidenum">
              <a:rPr lang="en-US" sz="1200" smtClean="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6</a:t>
            </a:fld>
            <a:endParaRPr lang="en-US" sz="120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635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BA451-1044-4A94-B1A2-A349BD95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993681"/>
            <a:ext cx="4057840" cy="22494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800" dirty="0">
                <a:solidFill>
                  <a:schemeClr val="tx1"/>
                </a:solidFill>
              </a:rPr>
              <a:t>Implementation: Results/ Outcome </a:t>
            </a:r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9AB0BA07-E237-42A9-B6C5-400FF1FC7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264" y="0"/>
            <a:ext cx="6455719" cy="3663620"/>
          </a:xfrm>
          <a:prstGeom prst="rect">
            <a:avLst/>
          </a:prstGeom>
        </p:spPr>
      </p:pic>
      <p:pic>
        <p:nvPicPr>
          <p:cNvPr id="6" name="Picture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C45BD72-051D-4863-A44B-3A8E68708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538" y="3993681"/>
            <a:ext cx="5792487" cy="23604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2BCFD-F966-4F7A-B653-22272D28D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25174" y="6356350"/>
            <a:ext cx="4286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372B341-26BA-457A-8D08-FBEF9D8E49C1}" type="slidenum">
              <a:rPr lang="en-US" sz="1200" smtClean="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7</a:t>
            </a:fld>
            <a:endParaRPr lang="en-US" sz="120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958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FC2CA7B-2478-4BDC-9DE9-A7F9C20CDF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r="25915" b="-2"/>
          <a:stretch/>
        </p:blipFill>
        <p:spPr>
          <a:xfrm>
            <a:off x="5472639" y="568761"/>
            <a:ext cx="4549489" cy="3984779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3BA451-1044-4A94-B1A2-A349BD95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834" y="3767424"/>
            <a:ext cx="3308421" cy="22676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Implementation:  Outcome – Ear Module </a:t>
            </a:r>
          </a:p>
        </p:txBody>
      </p:sp>
      <p:pic>
        <p:nvPicPr>
          <p:cNvPr id="11" name="Picture 10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420B4B0-71D4-45BD-A44D-A6EECEE881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54" r="-2" b="9987"/>
          <a:stretch/>
        </p:blipFill>
        <p:spPr>
          <a:xfrm>
            <a:off x="2" y="1"/>
            <a:ext cx="6948167" cy="2456679"/>
          </a:xfrm>
          <a:custGeom>
            <a:avLst/>
            <a:gdLst/>
            <a:ahLst/>
            <a:cxnLst/>
            <a:rect l="l" t="t" r="r" b="b"/>
            <a:pathLst>
              <a:path w="6948167" h="2456679">
                <a:moveTo>
                  <a:pt x="6948167" y="603033"/>
                </a:moveTo>
                <a:lnTo>
                  <a:pt x="6948167" y="617220"/>
                </a:lnTo>
                <a:lnTo>
                  <a:pt x="6946213" y="610127"/>
                </a:lnTo>
                <a:close/>
                <a:moveTo>
                  <a:pt x="0" y="0"/>
                </a:moveTo>
                <a:lnTo>
                  <a:pt x="6766605" y="0"/>
                </a:lnTo>
                <a:lnTo>
                  <a:pt x="6638979" y="219780"/>
                </a:lnTo>
                <a:cubicBezTo>
                  <a:pt x="5552228" y="2091240"/>
                  <a:pt x="5552228" y="2091240"/>
                  <a:pt x="5552228" y="2091240"/>
                </a:cubicBezTo>
                <a:cubicBezTo>
                  <a:pt x="5429962" y="2317464"/>
                  <a:pt x="5185434" y="2456679"/>
                  <a:pt x="4932171" y="2456679"/>
                </a:cubicBezTo>
                <a:cubicBezTo>
                  <a:pt x="888708" y="2456679"/>
                  <a:pt x="888708" y="2456679"/>
                  <a:pt x="888708" y="2456679"/>
                </a:cubicBezTo>
                <a:cubicBezTo>
                  <a:pt x="626713" y="2456679"/>
                  <a:pt x="390917" y="2317464"/>
                  <a:pt x="259919" y="2091240"/>
                </a:cubicBezTo>
                <a:cubicBezTo>
                  <a:pt x="196877" y="1982206"/>
                  <a:pt x="135804" y="1876580"/>
                  <a:pt x="76640" y="1774254"/>
                </a:cubicBezTo>
                <a:lnTo>
                  <a:pt x="0" y="1641704"/>
                </a:lnTo>
                <a:close/>
              </a:path>
            </a:pathLst>
          </a:custGeom>
        </p:spPr>
      </p:pic>
      <p:pic>
        <p:nvPicPr>
          <p:cNvPr id="13" name="Picture 1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AD89979-AB2E-4D6A-8AFA-FC3233D9AB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0" r="24947" b="-3"/>
          <a:stretch/>
        </p:blipFill>
        <p:spPr>
          <a:xfrm>
            <a:off x="9539481" y="294441"/>
            <a:ext cx="2491637" cy="2182360"/>
          </a:xfrm>
          <a:custGeom>
            <a:avLst/>
            <a:gdLst/>
            <a:ahLst/>
            <a:cxnLst/>
            <a:rect l="l" t="t" r="r" b="b"/>
            <a:pathLst>
              <a:path w="1949559" h="1707568">
                <a:moveTo>
                  <a:pt x="556214" y="0"/>
                </a:moveTo>
                <a:cubicBezTo>
                  <a:pt x="1395218" y="0"/>
                  <a:pt x="1395218" y="0"/>
                  <a:pt x="1395218" y="0"/>
                </a:cubicBezTo>
                <a:cubicBezTo>
                  <a:pt x="1437667" y="0"/>
                  <a:pt x="1492603" y="29611"/>
                  <a:pt x="1515075" y="66625"/>
                </a:cubicBezTo>
                <a:cubicBezTo>
                  <a:pt x="1934577" y="784692"/>
                  <a:pt x="1934577" y="784692"/>
                  <a:pt x="1934577" y="784692"/>
                </a:cubicBezTo>
                <a:cubicBezTo>
                  <a:pt x="1954553" y="824174"/>
                  <a:pt x="1954553" y="883396"/>
                  <a:pt x="1934577" y="922877"/>
                </a:cubicBezTo>
                <a:cubicBezTo>
                  <a:pt x="1515075" y="1640944"/>
                  <a:pt x="1515075" y="1640944"/>
                  <a:pt x="1515075" y="1640944"/>
                </a:cubicBezTo>
                <a:cubicBezTo>
                  <a:pt x="1492603" y="1677958"/>
                  <a:pt x="1437667" y="1707568"/>
                  <a:pt x="1395218" y="1707568"/>
                </a:cubicBezTo>
                <a:lnTo>
                  <a:pt x="556214" y="1707568"/>
                </a:lnTo>
                <a:cubicBezTo>
                  <a:pt x="511268" y="1707568"/>
                  <a:pt x="456334" y="1677958"/>
                  <a:pt x="436357" y="1640944"/>
                </a:cubicBezTo>
                <a:cubicBezTo>
                  <a:pt x="16856" y="922877"/>
                  <a:pt x="16856" y="922877"/>
                  <a:pt x="16856" y="922877"/>
                </a:cubicBezTo>
                <a:cubicBezTo>
                  <a:pt x="-5618" y="883396"/>
                  <a:pt x="-5618" y="824174"/>
                  <a:pt x="16856" y="784692"/>
                </a:cubicBezTo>
                <a:cubicBezTo>
                  <a:pt x="436357" y="66625"/>
                  <a:pt x="436357" y="66625"/>
                  <a:pt x="436357" y="66625"/>
                </a:cubicBezTo>
                <a:cubicBezTo>
                  <a:pt x="456334" y="29611"/>
                  <a:pt x="511268" y="0"/>
                  <a:pt x="556214" y="0"/>
                </a:cubicBezTo>
                <a:close/>
              </a:path>
            </a:pathLst>
          </a:cu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BC59401B-B5DA-459F-BBFB-7F61A3BB1E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843"/>
          <a:stretch/>
        </p:blipFill>
        <p:spPr>
          <a:xfrm>
            <a:off x="2" y="2619612"/>
            <a:ext cx="7676573" cy="4238389"/>
          </a:xfrm>
          <a:custGeom>
            <a:avLst/>
            <a:gdLst/>
            <a:ahLst/>
            <a:cxnLst/>
            <a:rect l="l" t="t" r="r" b="b"/>
            <a:pathLst>
              <a:path w="7676573" h="4238389">
                <a:moveTo>
                  <a:pt x="6948167" y="1839459"/>
                </a:moveTo>
                <a:lnTo>
                  <a:pt x="6948167" y="1853646"/>
                </a:lnTo>
                <a:lnTo>
                  <a:pt x="6946213" y="1846552"/>
                </a:lnTo>
                <a:close/>
                <a:moveTo>
                  <a:pt x="888708" y="0"/>
                </a:moveTo>
                <a:cubicBezTo>
                  <a:pt x="888708" y="0"/>
                  <a:pt x="888708" y="0"/>
                  <a:pt x="4932171" y="0"/>
                </a:cubicBezTo>
                <a:cubicBezTo>
                  <a:pt x="5185434" y="0"/>
                  <a:pt x="5429962" y="139215"/>
                  <a:pt x="5552228" y="365439"/>
                </a:cubicBezTo>
                <a:cubicBezTo>
                  <a:pt x="5552228" y="365439"/>
                  <a:pt x="5552228" y="365439"/>
                  <a:pt x="7578324" y="3854515"/>
                </a:cubicBezTo>
                <a:cubicBezTo>
                  <a:pt x="7643823" y="3963277"/>
                  <a:pt x="7676573" y="4087266"/>
                  <a:pt x="7676573" y="4211255"/>
                </a:cubicBezTo>
                <a:lnTo>
                  <a:pt x="7672952" y="4238389"/>
                </a:lnTo>
                <a:lnTo>
                  <a:pt x="0" y="4238389"/>
                </a:lnTo>
                <a:lnTo>
                  <a:pt x="0" y="814976"/>
                </a:lnTo>
                <a:lnTo>
                  <a:pt x="76640" y="682425"/>
                </a:lnTo>
                <a:cubicBezTo>
                  <a:pt x="135804" y="580099"/>
                  <a:pt x="196877" y="474473"/>
                  <a:pt x="259919" y="365439"/>
                </a:cubicBezTo>
                <a:cubicBezTo>
                  <a:pt x="390917" y="139215"/>
                  <a:pt x="626713" y="0"/>
                  <a:pt x="888708" y="0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2BCFD-F966-4F7A-B653-22272D28D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8372B341-26BA-457A-8D08-FBEF9D8E49C1}" type="slidenum">
              <a:rPr lang="en-US" sz="1200">
                <a:solidFill>
                  <a:schemeClr val="bg1"/>
                </a:solidFill>
              </a:rPr>
              <a:pPr algn="ctr">
                <a:spcAft>
                  <a:spcPts val="600"/>
                </a:spcAft>
                <a:defRPr/>
              </a:pPr>
              <a:t>8</a:t>
            </a:fld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3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BA451-1044-4A94-B1A2-A349BD95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53" y="223976"/>
            <a:ext cx="11040094" cy="1325563"/>
          </a:xfrm>
        </p:spPr>
        <p:txBody>
          <a:bodyPr/>
          <a:lstStyle/>
          <a:p>
            <a:r>
              <a:rPr lang="en-US">
                <a:latin typeface="Calibri" panose="020F0502020204030204" pitchFamily="34" charset="0"/>
                <a:cs typeface="Arial" panose="020B0604020202020204" pitchFamily="34" charset="0"/>
              </a:rPr>
              <a:t>A Video 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2BCFD-F966-4F7A-B653-22272D28D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372B341-26BA-457A-8D08-FBEF9D8E49C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D9DFA-DDAA-41FD-BB86-B0862F1B9905}"/>
              </a:ext>
            </a:extLst>
          </p:cNvPr>
          <p:cNvSpPr txBox="1"/>
          <p:nvPr/>
        </p:nvSpPr>
        <p:spPr>
          <a:xfrm>
            <a:off x="410865" y="1678419"/>
            <a:ext cx="67904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Garment Counter Solution Hack Video link:</a:t>
            </a:r>
          </a:p>
          <a:p>
            <a:endParaRPr lang="en-US" sz="2400" dirty="0"/>
          </a:p>
          <a:p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https://www.youtube.com/watch?v=Faq5ofl4QVs</a:t>
            </a:r>
            <a:endParaRPr lang="en-US" sz="2400" u="sng" dirty="0">
              <a:latin typeface="Segoe UI" panose="020B0502040204020203" pitchFamily="34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174711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2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59A522CC164D43847CE78F1EB7788D" ma:contentTypeVersion="5" ma:contentTypeDescription="Create a new document." ma:contentTypeScope="" ma:versionID="f6b29bac63e1e2c785ae8dea94e3248a">
  <xsd:schema xmlns:xsd="http://www.w3.org/2001/XMLSchema" xmlns:xs="http://www.w3.org/2001/XMLSchema" xmlns:p="http://schemas.microsoft.com/office/2006/metadata/properties" xmlns:ns2="cc6d50f2-b70c-4977-94d2-e44c91122127" targetNamespace="http://schemas.microsoft.com/office/2006/metadata/properties" ma:root="true" ma:fieldsID="941c6fdfdde6b470668c9b42f5c90565" ns2:_="">
    <xsd:import namespace="cc6d50f2-b70c-4977-94d2-e44c911221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d50f2-b70c-4977-94d2-e44c911221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9A210F-A79D-4546-834C-A673625D39CE}">
  <ds:schemaRefs>
    <ds:schemaRef ds:uri="cc6d50f2-b70c-4977-94d2-e44c9112212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F7DFCE5-F032-4BE4-94BC-F94B63D8EE9F}">
  <ds:schemaRefs>
    <ds:schemaRef ds:uri="cc6d50f2-b70c-4977-94d2-e44c9112212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62BBBB6-ECA9-4DCC-BCC6-E08595A6D93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2902</TotalTime>
  <Words>383</Words>
  <Application>Microsoft Office PowerPoint</Application>
  <PresentationFormat>Widescreen</PresentationFormat>
  <Paragraphs>86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Roboto</vt:lpstr>
      <vt:lpstr>Segoe UI</vt:lpstr>
      <vt:lpstr>Segoe UI </vt:lpstr>
      <vt:lpstr>Segoe UI Semibold</vt:lpstr>
      <vt:lpstr>Segoe UI Semibold (Headings)</vt:lpstr>
      <vt:lpstr>1_Office Theme</vt:lpstr>
      <vt:lpstr>Azure Percept Bootcamp Solution Hack: Garment Counter </vt:lpstr>
      <vt:lpstr>Use Case  </vt:lpstr>
      <vt:lpstr>Azure Percept Reference Architecture</vt:lpstr>
      <vt:lpstr>Azure Percept Reference Architecture (Detailed)</vt:lpstr>
      <vt:lpstr>Implementation: Steps/ Results / Outcome </vt:lpstr>
      <vt:lpstr>Implementation: Training/ Iterations </vt:lpstr>
      <vt:lpstr>Implementation: Results/ Outcome </vt:lpstr>
      <vt:lpstr>Implementation:  Outcome – Ear Module </vt:lpstr>
      <vt:lpstr>A Video </vt:lpstr>
      <vt:lpstr>Next Steps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Percept Bootcamp Solution Hack Template</dc:title>
  <dc:creator>Amira Youssef</dc:creator>
  <cp:lastModifiedBy>Shah, Manankumar</cp:lastModifiedBy>
  <cp:revision>29</cp:revision>
  <dcterms:created xsi:type="dcterms:W3CDTF">2022-02-22T20:41:00Z</dcterms:created>
  <dcterms:modified xsi:type="dcterms:W3CDTF">2022-03-21T19:42:08Z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0x0101006F59A522CC164D43847CE78F1EB7788D</vt:lpwstr>
  </property>
</Properties>
</file>